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 id="286" r:id="rId3"/>
    <p:sldId id="288" r:id="rId4"/>
    <p:sldId id="287" r:id="rId5"/>
    <p:sldId id="259" r:id="rId6"/>
    <p:sldId id="260" r:id="rId7"/>
    <p:sldId id="277" r:id="rId8"/>
    <p:sldId id="278" r:id="rId9"/>
    <p:sldId id="279" r:id="rId10"/>
    <p:sldId id="280" r:id="rId11"/>
    <p:sldId id="281" r:id="rId12"/>
    <p:sldId id="282" r:id="rId13"/>
    <p:sldId id="283" r:id="rId14"/>
    <p:sldId id="274" r:id="rId15"/>
    <p:sldId id="289" r:id="rId16"/>
    <p:sldId id="275" r:id="rId17"/>
    <p:sldId id="276" r:id="rId18"/>
    <p:sldId id="284" r:id="rId19"/>
    <p:sldId id="272" r:id="rId20"/>
    <p:sldId id="273" r:id="rId21"/>
    <p:sldId id="264" r:id="rId22"/>
    <p:sldId id="265" r:id="rId23"/>
    <p:sldId id="266" r:id="rId24"/>
    <p:sldId id="27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4" autoAdjust="0"/>
    <p:restoredTop sz="94660"/>
  </p:normalViewPr>
  <p:slideViewPr>
    <p:cSldViewPr snapToGrid="0">
      <p:cViewPr varScale="1">
        <p:scale>
          <a:sx n="58" d="100"/>
          <a:sy n="58" d="100"/>
        </p:scale>
        <p:origin x="-71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10733828" y="1110597"/>
            <a:ext cx="2286000" cy="508000"/>
          </a:xfrm>
        </p:spPr>
        <p:txBody>
          <a:bodyPr/>
          <a:lstStyle/>
          <a:p>
            <a:fld id="{C4355C41-BA73-491B-A52B-896C3342BBA2}" type="datetimeFigureOut">
              <a:rPr lang="en-US" smtClean="0"/>
              <a:t>2/10/2015</a:t>
            </a:fld>
            <a:endParaRPr lang="en-US"/>
          </a:p>
        </p:txBody>
      </p:sp>
      <p:sp>
        <p:nvSpPr>
          <p:cNvPr id="17" name="Footer Placeholder 16"/>
          <p:cNvSpPr>
            <a:spLocks noGrp="1"/>
          </p:cNvSpPr>
          <p:nvPr>
            <p:ph type="ftr" sz="quarter" idx="11"/>
          </p:nvPr>
        </p:nvSpPr>
        <p:spPr bwMode="auto">
          <a:xfrm rot="5400000">
            <a:off x="10045959" y="4117661"/>
            <a:ext cx="3657600" cy="512064"/>
          </a:xfrm>
        </p:spPr>
        <p:txBody>
          <a:bodyPr/>
          <a:lstStyle/>
          <a:p>
            <a:endParaRPr lang="en-US"/>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fld id="{AFED28B8-2270-4190-8785-92F49CEACE9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355C41-BA73-491B-A52B-896C3342BBA2}" type="datetimeFigureOut">
              <a:rPr lang="en-US" smtClean="0"/>
              <a:t>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ED28B8-2270-4190-8785-92F49CEACE9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4355C41-BA73-491B-A52B-896C3342BBA2}" type="datetimeFigureOut">
              <a:rPr lang="en-US" smtClean="0"/>
              <a:t>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ED28B8-2270-4190-8785-92F49CEACE98}"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C4355C41-BA73-491B-A52B-896C3342BBA2}" type="datetimeFigureOut">
              <a:rPr lang="en-US" smtClean="0"/>
              <a:t>2/10/2015</a:t>
            </a:fld>
            <a:endParaRPr lang="en-US"/>
          </a:p>
        </p:txBody>
      </p:sp>
      <p:sp>
        <p:nvSpPr>
          <p:cNvPr id="9" name="Slide Number Placeholder 8"/>
          <p:cNvSpPr>
            <a:spLocks noGrp="1"/>
          </p:cNvSpPr>
          <p:nvPr>
            <p:ph type="sldNum" sz="quarter" idx="15"/>
          </p:nvPr>
        </p:nvSpPr>
        <p:spPr/>
        <p:txBody>
          <a:bodyPr rtlCol="0"/>
          <a:lstStyle/>
          <a:p>
            <a:fld id="{AFED28B8-2270-4190-8785-92F49CEACE98}"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fld id="{C4355C41-BA73-491B-A52B-896C3342BBA2}" type="datetimeFigureOut">
              <a:rPr lang="en-US" smtClean="0"/>
              <a:t>2/10/2015</a:t>
            </a:fld>
            <a:endParaRPr lang="en-US"/>
          </a:p>
        </p:txBody>
      </p:sp>
      <p:sp>
        <p:nvSpPr>
          <p:cNvPr id="5" name="Footer Placeholder 4"/>
          <p:cNvSpPr>
            <a:spLocks noGrp="1"/>
          </p:cNvSpPr>
          <p:nvPr>
            <p:ph type="ftr" sz="quarter" idx="11"/>
          </p:nvPr>
        </p:nvSpPr>
        <p:spPr bwMode="auto">
          <a:xfrm rot="5400000">
            <a:off x="10046208" y="4114800"/>
            <a:ext cx="3657600" cy="512064"/>
          </a:xfrm>
        </p:spPr>
        <p:txBody>
          <a:bodyPr/>
          <a:lstStyle/>
          <a:p>
            <a:endParaRPr lang="en-US"/>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fld id="{AFED28B8-2270-4190-8785-92F49CEACE98}"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4355C41-BA73-491B-A52B-896C3342BBA2}" type="datetimeFigureOut">
              <a:rPr lang="en-US" smtClean="0"/>
              <a:t>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ED28B8-2270-4190-8785-92F49CEACE98}" type="slidenum">
              <a:rPr lang="en-US" smtClean="0"/>
              <a:t>‹#›</a:t>
            </a:fld>
            <a:endParaRPr lang="en-US"/>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C4355C41-BA73-491B-A52B-896C3342BBA2}" type="datetimeFigureOut">
              <a:rPr lang="en-US" smtClean="0"/>
              <a:t>2/10/2015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ED28B8-2270-4190-8785-92F49CEACE98}" type="slidenum">
              <a:rPr lang="en-US" smtClean="0"/>
              <a:t>‹#›</a:t>
            </a:fld>
            <a:endParaRPr lang="en-US"/>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C4355C41-BA73-491B-A52B-896C3342BBA2}" type="datetimeFigureOut">
              <a:rPr lang="en-US" smtClean="0"/>
              <a:t>2/10/2015</a:t>
            </a:fld>
            <a:endParaRPr lang="en-US"/>
          </a:p>
        </p:txBody>
      </p:sp>
      <p:sp>
        <p:nvSpPr>
          <p:cNvPr id="7" name="Slide Number Placeholder 6"/>
          <p:cNvSpPr>
            <a:spLocks noGrp="1"/>
          </p:cNvSpPr>
          <p:nvPr>
            <p:ph type="sldNum" sz="quarter" idx="11"/>
          </p:nvPr>
        </p:nvSpPr>
        <p:spPr/>
        <p:txBody>
          <a:bodyPr rtlCol="0"/>
          <a:lstStyle/>
          <a:p>
            <a:fld id="{AFED28B8-2270-4190-8785-92F49CEACE98}"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355C41-BA73-491B-A52B-896C3342BBA2}" type="datetimeFigureOut">
              <a:rPr lang="en-US" smtClean="0"/>
              <a:t>2/10/2015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ED28B8-2270-4190-8785-92F49CEACE9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C4355C41-BA73-491B-A52B-896C3342BBA2}" type="datetimeFigureOut">
              <a:rPr lang="en-US" smtClean="0"/>
              <a:t>2/10/2015</a:t>
            </a:fld>
            <a:endParaRPr lang="en-US"/>
          </a:p>
        </p:txBody>
      </p:sp>
      <p:sp>
        <p:nvSpPr>
          <p:cNvPr id="22" name="Slide Number Placeholder 21"/>
          <p:cNvSpPr>
            <a:spLocks noGrp="1"/>
          </p:cNvSpPr>
          <p:nvPr>
            <p:ph type="sldNum" sz="quarter" idx="15"/>
          </p:nvPr>
        </p:nvSpPr>
        <p:spPr/>
        <p:txBody>
          <a:bodyPr rtlCol="0"/>
          <a:lstStyle/>
          <a:p>
            <a:fld id="{AFED28B8-2270-4190-8785-92F49CEACE98}"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C4355C41-BA73-491B-A52B-896C3342BBA2}" type="datetimeFigureOut">
              <a:rPr lang="en-US" smtClean="0"/>
              <a:t>2/10/2015</a:t>
            </a:fld>
            <a:endParaRPr lang="en-US"/>
          </a:p>
        </p:txBody>
      </p:sp>
      <p:sp>
        <p:nvSpPr>
          <p:cNvPr id="18" name="Slide Number Placeholder 17"/>
          <p:cNvSpPr>
            <a:spLocks noGrp="1"/>
          </p:cNvSpPr>
          <p:nvPr>
            <p:ph type="sldNum" sz="quarter" idx="11"/>
          </p:nvPr>
        </p:nvSpPr>
        <p:spPr/>
        <p:txBody>
          <a:bodyPr rtlCol="0"/>
          <a:lstStyle/>
          <a:p>
            <a:fld id="{AFED28B8-2270-4190-8785-92F49CEACE98}"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C4355C41-BA73-491B-A52B-896C3342BBA2}" type="datetimeFigureOut">
              <a:rPr lang="en-US" smtClean="0"/>
              <a:t>2/10/2015</a:t>
            </a:fld>
            <a:endParaRPr lang="en-US"/>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AFED28B8-2270-4190-8785-92F49CEACE9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rtl="1">
              <a:lnSpc>
                <a:spcPct val="150000"/>
              </a:lnSpc>
            </a:pPr>
            <a:r>
              <a:rPr lang="fa-IR" sz="4400" dirty="0" smtClean="0">
                <a:cs typeface="B Titr" panose="00000700000000000000" pitchFamily="2" charset="-78"/>
              </a:rPr>
              <a:t>طرح سرشماری </a:t>
            </a:r>
            <a:r>
              <a:rPr lang="fa-IR" sz="4400" dirty="0">
                <a:cs typeface="B Titr" panose="00000700000000000000" pitchFamily="2" charset="-78"/>
              </a:rPr>
              <a:t>الکترونیک </a:t>
            </a:r>
            <a:r>
              <a:rPr lang="fa-IR" sz="4400" dirty="0" smtClean="0">
                <a:cs typeface="B Titr" panose="00000700000000000000" pitchFamily="2" charset="-78"/>
              </a:rPr>
              <a:t>مناطق روستایی و شهر های زیر 20 هزار نفر سال 94</a:t>
            </a:r>
            <a:endParaRPr lang="en-US" sz="4400" dirty="0">
              <a:cs typeface="B Titr" panose="00000700000000000000" pitchFamily="2" charset="-78"/>
            </a:endParaRPr>
          </a:p>
        </p:txBody>
      </p:sp>
      <p:sp>
        <p:nvSpPr>
          <p:cNvPr id="3" name="Subtitle 2"/>
          <p:cNvSpPr>
            <a:spLocks noGrp="1"/>
          </p:cNvSpPr>
          <p:nvPr>
            <p:ph type="subTitle" idx="1"/>
          </p:nvPr>
        </p:nvSpPr>
        <p:spPr/>
        <p:txBody>
          <a:bodyPr>
            <a:normAutofit lnSpcReduction="10000"/>
          </a:bodyPr>
          <a:lstStyle/>
          <a:p>
            <a:endParaRPr lang="fa-IR" dirty="0" smtClean="0">
              <a:cs typeface="B Titr" panose="00000700000000000000" pitchFamily="2" charset="-78"/>
            </a:endParaRPr>
          </a:p>
          <a:p>
            <a:pPr algn="ctr"/>
            <a:r>
              <a:rPr lang="fa-IR" dirty="0" smtClean="0">
                <a:cs typeface="B Titr" panose="00000700000000000000" pitchFamily="2" charset="-78"/>
              </a:rPr>
              <a:t>دانشگاه علوم پزشکی دزفول</a:t>
            </a:r>
          </a:p>
          <a:p>
            <a:pPr algn="ctr"/>
            <a:r>
              <a:rPr lang="fa-IR" dirty="0" smtClean="0">
                <a:cs typeface="B Titr" panose="00000700000000000000" pitchFamily="2" charset="-78"/>
              </a:rPr>
              <a:t>معاونت بهداشتی</a:t>
            </a:r>
          </a:p>
          <a:p>
            <a:pPr algn="ctr"/>
            <a:r>
              <a:rPr lang="fa-IR" dirty="0" smtClean="0">
                <a:cs typeface="B Titr" panose="00000700000000000000" pitchFamily="2" charset="-78"/>
              </a:rPr>
              <a:t>گروه توسعه شبکه و آمار</a:t>
            </a:r>
            <a:endParaRPr lang="en-US" dirty="0">
              <a:cs typeface="B Titr" panose="00000700000000000000" pitchFamily="2" charset="-78"/>
            </a:endParaRPr>
          </a:p>
        </p:txBody>
      </p:sp>
    </p:spTree>
    <p:extLst>
      <p:ext uri="{BB962C8B-B14F-4D97-AF65-F5344CB8AC3E}">
        <p14:creationId xmlns:p14="http://schemas.microsoft.com/office/powerpoint/2010/main" val="15376327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34851" y="528034"/>
            <a:ext cx="11539469" cy="5648929"/>
          </a:xfrm>
        </p:spPr>
        <p:txBody>
          <a:bodyPr>
            <a:noAutofit/>
          </a:bodyPr>
          <a:lstStyle/>
          <a:p>
            <a:pPr marL="0" indent="0" algn="just" rtl="1">
              <a:buNone/>
            </a:pPr>
            <a:r>
              <a:rPr lang="fa-IR" b="1" dirty="0" smtClean="0">
                <a:latin typeface="B Nazanin,Bold"/>
                <a:cs typeface="B Nazanin" pitchFamily="2" charset="-78"/>
              </a:rPr>
              <a:t>6-آماده </a:t>
            </a:r>
            <a:r>
              <a:rPr lang="fa-IR" b="1" dirty="0">
                <a:latin typeface="B Nazanin,Bold"/>
                <a:cs typeface="B Nazanin" pitchFamily="2" charset="-78"/>
              </a:rPr>
              <a:t>سازی برای انجام مرحله جمع آوری اطلاعات</a:t>
            </a:r>
          </a:p>
          <a:p>
            <a:pPr marL="0" indent="0" algn="just" rtl="1">
              <a:buNone/>
            </a:pPr>
            <a:r>
              <a:rPr lang="fa-IR" sz="1800" dirty="0">
                <a:cs typeface="B Nazanin" pitchFamily="2" charset="-78"/>
              </a:rPr>
              <a:t>قیل از مرحله جمع آوری اطلاعات و عملیات میدانی لازم است ستاد اجرایی طرح سرشماری در دانشگاه از آمادگی </a:t>
            </a:r>
            <a:r>
              <a:rPr lang="fa-IR" sz="1800" dirty="0" smtClean="0">
                <a:cs typeface="B Nazanin" pitchFamily="2" charset="-78"/>
              </a:rPr>
              <a:t>کامل تیم </a:t>
            </a:r>
            <a:r>
              <a:rPr lang="fa-IR" sz="1800" dirty="0">
                <a:cs typeface="B Nazanin" pitchFamily="2" charset="-78"/>
              </a:rPr>
              <a:t>ها و از وجود منابع و خدمات پشتیبان مورد نیاز اطمینان کامل حاصل نماید. نکاتی را که بایستی در مرحله آماده </a:t>
            </a:r>
            <a:r>
              <a:rPr lang="fa-IR" sz="1800" dirty="0" smtClean="0">
                <a:cs typeface="B Nazanin" pitchFamily="2" charset="-78"/>
              </a:rPr>
              <a:t>سازی مورد </a:t>
            </a:r>
            <a:r>
              <a:rPr lang="fa-IR" sz="1800" dirty="0">
                <a:cs typeface="B Nazanin" pitchFamily="2" charset="-78"/>
              </a:rPr>
              <a:t>توجه قرار داد به شرح زیر </a:t>
            </a:r>
            <a:r>
              <a:rPr lang="fa-IR" sz="1800" dirty="0" smtClean="0">
                <a:cs typeface="B Nazanin" pitchFamily="2" charset="-78"/>
              </a:rPr>
              <a:t>است:</a:t>
            </a:r>
          </a:p>
          <a:p>
            <a:pPr marL="0" indent="0" algn="just" rtl="1">
              <a:buNone/>
            </a:pPr>
            <a:r>
              <a:rPr lang="fa-IR" b="1" dirty="0" smtClean="0">
                <a:latin typeface="B Nazanin,Bold"/>
                <a:cs typeface="B Nazanin" pitchFamily="2" charset="-78"/>
              </a:rPr>
              <a:t>آماده </a:t>
            </a:r>
            <a:r>
              <a:rPr lang="fa-IR" b="1" dirty="0">
                <a:latin typeface="B Nazanin,Bold"/>
                <a:cs typeface="B Nazanin" pitchFamily="2" charset="-78"/>
              </a:rPr>
              <a:t>سازی پرسشنامه ها برای تیم های پرسشگر:</a:t>
            </a:r>
          </a:p>
          <a:p>
            <a:pPr marL="0" indent="0" algn="just" rtl="1">
              <a:buNone/>
            </a:pPr>
            <a:r>
              <a:rPr lang="fa-IR" sz="1800" dirty="0">
                <a:cs typeface="B Nazanin" pitchFamily="2" charset="-78"/>
              </a:rPr>
              <a:t>ستاد اجرای سرشماری لازم است برای چاپ فرم سرشماری و سایر مستندات ) دستور عمل های فرم و سایر فرم های </a:t>
            </a:r>
            <a:r>
              <a:rPr lang="fa-IR" sz="1800" dirty="0" smtClean="0">
                <a:cs typeface="B Nazanin" pitchFamily="2" charset="-78"/>
              </a:rPr>
              <a:t>موردنیاز </a:t>
            </a:r>
            <a:r>
              <a:rPr lang="fa-IR" sz="1800" dirty="0">
                <a:cs typeface="B Nazanin" pitchFamily="2" charset="-78"/>
              </a:rPr>
              <a:t>در خانه های بهداشت( قبل از عملیات میدانی اقدام نمایند. پیشنهاد می گردد دانشگاه هایی که از امکانات چاپ </a:t>
            </a:r>
            <a:r>
              <a:rPr lang="fa-IR" sz="1800" dirty="0" smtClean="0">
                <a:cs typeface="B Nazanin" pitchFamily="2" charset="-78"/>
              </a:rPr>
              <a:t>بهتری برخوردار </a:t>
            </a:r>
            <a:r>
              <a:rPr lang="fa-IR" sz="1800" dirty="0">
                <a:cs typeface="B Nazanin" pitchFamily="2" charset="-78"/>
              </a:rPr>
              <a:t>می باشند به طور مشترک با دانشگاه های همجوار فرایند چاپ فرم ها و سایر مستند ات را انجام </a:t>
            </a:r>
            <a:r>
              <a:rPr lang="fa-IR" sz="1800" dirty="0" smtClean="0">
                <a:cs typeface="B Nazanin" pitchFamily="2" charset="-78"/>
              </a:rPr>
              <a:t>دهند.پرسشنامه </a:t>
            </a:r>
            <a:r>
              <a:rPr lang="fa-IR" sz="1800" dirty="0">
                <a:cs typeface="B Nazanin" pitchFamily="2" charset="-78"/>
              </a:rPr>
              <a:t>ها اسناد مهم طرح سرشماری هستند. بنابراین ستاد اجرایی دانشگاه باید برای چاپ و تکثیر پرسشنامه ها </a:t>
            </a:r>
            <a:r>
              <a:rPr lang="fa-IR" sz="1800" dirty="0" smtClean="0">
                <a:cs typeface="B Nazanin" pitchFamily="2" charset="-78"/>
              </a:rPr>
              <a:t>وتحویل </a:t>
            </a:r>
            <a:r>
              <a:rPr lang="fa-IR" sz="1800" dirty="0">
                <a:cs typeface="B Nazanin" pitchFamily="2" charset="-78"/>
              </a:rPr>
              <a:t>به پرسشگر نظارت و دقت لازم را انجام </a:t>
            </a:r>
            <a:r>
              <a:rPr lang="fa-IR" sz="1800" dirty="0" smtClean="0">
                <a:cs typeface="B Nazanin" pitchFamily="2" charset="-78"/>
              </a:rPr>
              <a:t>دهد.فرد </a:t>
            </a:r>
            <a:r>
              <a:rPr lang="fa-IR" sz="1800" dirty="0">
                <a:cs typeface="B Nazanin" pitchFamily="2" charset="-78"/>
              </a:rPr>
              <a:t>مسوول برای تحویل و دریافت پرسشنامه ها بازبین هر تیم می باشد. با توجه به اینکه مرحله ورود داده های طرح </a:t>
            </a:r>
            <a:r>
              <a:rPr lang="fa-IR" sz="1800" dirty="0" smtClean="0">
                <a:cs typeface="B Nazanin" pitchFamily="2" charset="-78"/>
              </a:rPr>
              <a:t>نیز قرار </a:t>
            </a:r>
            <a:r>
              <a:rPr lang="fa-IR" sz="1800" dirty="0">
                <a:cs typeface="B Nazanin" pitchFamily="2" charset="-78"/>
              </a:rPr>
              <a:t>است در واحد های ارایه خدمت انجام شود و پرسشنامه ها بین افراد مختلفی تحویل و دریافت می شوند، بنابراین </a:t>
            </a:r>
            <a:r>
              <a:rPr lang="fa-IR" sz="1800" dirty="0" smtClean="0">
                <a:cs typeface="B Nazanin" pitchFamily="2" charset="-78"/>
              </a:rPr>
              <a:t>باید تعداد </a:t>
            </a:r>
            <a:r>
              <a:rPr lang="fa-IR" sz="1800" dirty="0">
                <a:cs typeface="B Nazanin" pitchFamily="2" charset="-78"/>
              </a:rPr>
              <a:t>پرسشنامه تحویل داده شده به تیم ها و تحویل </a:t>
            </a:r>
            <a:r>
              <a:rPr lang="fa-IR" sz="1800" dirty="0" smtClean="0">
                <a:cs typeface="B Nazanin" pitchFamily="2" charset="-78"/>
              </a:rPr>
              <a:t>گرفته </a:t>
            </a:r>
            <a:r>
              <a:rPr lang="fa-IR" sz="1800" dirty="0">
                <a:cs typeface="B Nazanin" pitchFamily="2" charset="-78"/>
              </a:rPr>
              <a:t>شده از آنها دقیقا ثبت گردد</a:t>
            </a:r>
            <a:r>
              <a:rPr lang="fa-IR" sz="1800" dirty="0" smtClean="0">
                <a:cs typeface="B Nazanin" pitchFamily="2" charset="-78"/>
              </a:rPr>
              <a:t>.</a:t>
            </a:r>
          </a:p>
          <a:p>
            <a:pPr marL="0" indent="0" algn="just" rtl="1">
              <a:buNone/>
            </a:pPr>
            <a:r>
              <a:rPr lang="fa-IR" b="1" dirty="0">
                <a:cs typeface="B Nazanin"/>
              </a:rPr>
              <a:t>تهیه و تدارک ابزار و ملزومات مورد نیاز:</a:t>
            </a:r>
          </a:p>
          <a:p>
            <a:pPr marL="0" indent="0" algn="just" rtl="1">
              <a:buNone/>
            </a:pPr>
            <a:r>
              <a:rPr lang="fa-IR" sz="1800" dirty="0">
                <a:cs typeface="B Nazanin"/>
              </a:rPr>
              <a:t>برای شروع عملیات میدانی سرشماری، لازم است لوازم و ابزار مورد نیاز از جمله نوشت افزار، کارت شناسایی تیم </a:t>
            </a:r>
            <a:r>
              <a:rPr lang="fa-IR" sz="1800" dirty="0" smtClean="0">
                <a:cs typeface="B Nazanin"/>
              </a:rPr>
              <a:t>پرسشگری( </a:t>
            </a:r>
            <a:r>
              <a:rPr lang="fa-IR" sz="1800" dirty="0">
                <a:cs typeface="B Nazanin"/>
              </a:rPr>
              <a:t>در صورت </a:t>
            </a:r>
            <a:r>
              <a:rPr lang="fa-IR" sz="1800" dirty="0" smtClean="0">
                <a:cs typeface="B Nazanin"/>
              </a:rPr>
              <a:t>لزوم) </a:t>
            </a:r>
            <a:r>
              <a:rPr lang="fa-IR" sz="1800" dirty="0">
                <a:cs typeface="B Nazanin"/>
              </a:rPr>
              <a:t>تهیه و در اختیار تیم ها قرار گیرند.</a:t>
            </a:r>
          </a:p>
          <a:p>
            <a:pPr marL="0" indent="0" algn="just" rtl="1">
              <a:buNone/>
            </a:pPr>
            <a:r>
              <a:rPr lang="fa-IR" b="1" dirty="0">
                <a:cs typeface="B Nazanin"/>
              </a:rPr>
              <a:t>تهیه برنامه زمان بندی تیم پرسشگر:</a:t>
            </a:r>
          </a:p>
          <a:p>
            <a:pPr marL="0" indent="0" algn="just" rtl="1">
              <a:buNone/>
            </a:pPr>
            <a:r>
              <a:rPr lang="fa-IR" sz="1800" dirty="0">
                <a:cs typeface="B Nazanin"/>
              </a:rPr>
              <a:t>لازم است ستاد اجرایی در دانشگاه برنامه عملیاتی تیم های پرسشگر و خط سیر هر تیم را تا پایان مرحله جمع آوری </a:t>
            </a:r>
            <a:r>
              <a:rPr lang="fa-IR" sz="1800" dirty="0" smtClean="0">
                <a:cs typeface="B Nazanin"/>
              </a:rPr>
              <a:t>اطلاعات تهیه نماید.</a:t>
            </a:r>
            <a:endParaRPr lang="fa-IR" sz="1800" dirty="0">
              <a:cs typeface="B Nazanin" pitchFamily="2" charset="-78"/>
            </a:endParaRPr>
          </a:p>
        </p:txBody>
      </p:sp>
    </p:spTree>
    <p:extLst>
      <p:ext uri="{BB962C8B-B14F-4D97-AF65-F5344CB8AC3E}">
        <p14:creationId xmlns:p14="http://schemas.microsoft.com/office/powerpoint/2010/main" val="39252869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37882" y="412124"/>
            <a:ext cx="11333408" cy="5950039"/>
          </a:xfrm>
        </p:spPr>
        <p:txBody>
          <a:bodyPr>
            <a:normAutofit/>
          </a:bodyPr>
          <a:lstStyle/>
          <a:p>
            <a:pPr algn="just" rtl="1"/>
            <a:r>
              <a:rPr lang="fa-IR" b="1" dirty="0">
                <a:latin typeface="B Nazanin,Bold"/>
                <a:cs typeface="B Nazanin" pitchFamily="2" charset="-78"/>
              </a:rPr>
              <a:t>شایان ذکراست فرایند انجام سرشماری در مناطق روستایی مطابق با روال سابق بوده و بر اساس دستور عمل های </a:t>
            </a:r>
            <a:r>
              <a:rPr lang="fa-IR" b="1" dirty="0" smtClean="0">
                <a:latin typeface="B Nazanin,Bold"/>
                <a:cs typeface="B Nazanin" pitchFamily="2" charset="-78"/>
              </a:rPr>
              <a:t>اجرای سرشماری </a:t>
            </a:r>
            <a:r>
              <a:rPr lang="fa-IR" b="1" dirty="0">
                <a:latin typeface="B Nazanin,Bold"/>
                <a:cs typeface="B Nazanin" pitchFamily="2" charset="-78"/>
              </a:rPr>
              <a:t>در خانه های بهداشت می باشد و لازم است کلیه فرم های مربوطه مطابق با دستور عمل های مورد نیاز تکمیل </a:t>
            </a:r>
            <a:r>
              <a:rPr lang="fa-IR" b="1" dirty="0" smtClean="0">
                <a:latin typeface="B Nazanin,Bold"/>
                <a:cs typeface="B Nazanin" pitchFamily="2" charset="-78"/>
              </a:rPr>
              <a:t>شود.</a:t>
            </a:r>
          </a:p>
          <a:p>
            <a:pPr marL="0" indent="0" algn="just" rtl="1">
              <a:buNone/>
            </a:pPr>
            <a:r>
              <a:rPr lang="fa-IR" b="1" dirty="0" smtClean="0">
                <a:latin typeface="B Nazanin,Bold"/>
                <a:cs typeface="B Nazanin" pitchFamily="2" charset="-78"/>
              </a:rPr>
              <a:t>7-عملیات </a:t>
            </a:r>
            <a:r>
              <a:rPr lang="fa-IR" b="1" dirty="0">
                <a:latin typeface="B Nazanin,Bold"/>
                <a:cs typeface="B Nazanin" pitchFamily="2" charset="-78"/>
              </a:rPr>
              <a:t>میدانی و انجام </a:t>
            </a:r>
            <a:r>
              <a:rPr lang="fa-IR" b="1" dirty="0" smtClean="0">
                <a:latin typeface="B Nazanin,Bold"/>
                <a:cs typeface="B Nazanin" pitchFamily="2" charset="-78"/>
              </a:rPr>
              <a:t>پرسشگری</a:t>
            </a:r>
          </a:p>
          <a:p>
            <a:pPr marL="0" indent="0" algn="just" rtl="1">
              <a:buNone/>
            </a:pPr>
            <a:r>
              <a:rPr lang="fa-IR" dirty="0" smtClean="0">
                <a:cs typeface="B Nazanin" pitchFamily="2" charset="-78"/>
              </a:rPr>
              <a:t>همچنین </a:t>
            </a:r>
            <a:r>
              <a:rPr lang="fa-IR" dirty="0">
                <a:cs typeface="B Nazanin" pitchFamily="2" charset="-78"/>
              </a:rPr>
              <a:t>در طی مدت عملیات سرشماری لازم است ساز وکار روش ارتباطی تیم پرسشگر با ناظرین دانشگاهی و ستاد </a:t>
            </a:r>
            <a:r>
              <a:rPr lang="fa-IR" dirty="0" smtClean="0">
                <a:cs typeface="B Nazanin" pitchFamily="2" charset="-78"/>
              </a:rPr>
              <a:t>اجرایی مطالعه </a:t>
            </a:r>
            <a:r>
              <a:rPr lang="fa-IR" dirty="0">
                <a:cs typeface="B Nazanin" pitchFamily="2" charset="-78"/>
              </a:rPr>
              <a:t>در دانشگاه مشخص و در اختیار تیم های پرسشگر قرار گیرد، تا در صورت نیاز به پاسخگویی به سوالات فنی و یا </a:t>
            </a:r>
            <a:r>
              <a:rPr lang="fa-IR" dirty="0" smtClean="0">
                <a:cs typeface="B Nazanin" pitchFamily="2" charset="-78"/>
              </a:rPr>
              <a:t>اجرایی در </a:t>
            </a:r>
            <a:r>
              <a:rPr lang="fa-IR" dirty="0">
                <a:cs typeface="B Nazanin" pitchFamily="2" charset="-78"/>
              </a:rPr>
              <a:t>حین جمع آوری اطلاعات، افراد مسئول جهت رفع ابهامات بوجود آمده برای پرسشگران مشخص باشند</a:t>
            </a:r>
            <a:r>
              <a:rPr lang="fa-IR" dirty="0" smtClean="0">
                <a:cs typeface="B Nazanin" pitchFamily="2" charset="-78"/>
              </a:rPr>
              <a:t>.</a:t>
            </a:r>
          </a:p>
          <a:p>
            <a:pPr marL="0" indent="0" algn="just" rtl="1">
              <a:buNone/>
            </a:pPr>
            <a:r>
              <a:rPr lang="fa-IR" b="1" dirty="0" smtClean="0">
                <a:latin typeface="B Nazanin,Bold"/>
                <a:cs typeface="B Nazanin" pitchFamily="2" charset="-78"/>
              </a:rPr>
              <a:t>8-ورود </a:t>
            </a:r>
            <a:r>
              <a:rPr lang="fa-IR" b="1" dirty="0">
                <a:latin typeface="B Nazanin,Bold"/>
                <a:cs typeface="B Nazanin" pitchFamily="2" charset="-78"/>
              </a:rPr>
              <a:t>داده ها به برنامه رایانه ای و مدیریت داده ها</a:t>
            </a:r>
          </a:p>
          <a:p>
            <a:pPr marL="0" indent="0" algn="just" rtl="1">
              <a:buNone/>
            </a:pPr>
            <a:r>
              <a:rPr lang="fa-IR" dirty="0">
                <a:cs typeface="B Nazanin" pitchFamily="2" charset="-78"/>
              </a:rPr>
              <a:t>یکی دیگر از مهم ترین گام های اجرایی طرح سرشماری ورود داده های طرح به برنامه نرم افزاری است</a:t>
            </a:r>
            <a:r>
              <a:rPr lang="fa-IR" b="1" dirty="0">
                <a:latin typeface="B Nazanin,Bold"/>
                <a:cs typeface="B Nazanin" pitchFamily="2" charset="-78"/>
              </a:rPr>
              <a:t>. </a:t>
            </a:r>
            <a:r>
              <a:rPr lang="fa-IR" dirty="0">
                <a:latin typeface="B Nazanin,Bold"/>
                <a:cs typeface="B Nazanin" pitchFamily="2" charset="-78"/>
              </a:rPr>
              <a:t>به منظور افزایش </a:t>
            </a:r>
            <a:r>
              <a:rPr lang="fa-IR" dirty="0" smtClean="0">
                <a:latin typeface="B Nazanin,Bold"/>
                <a:cs typeface="B Nazanin" pitchFamily="2" charset="-78"/>
              </a:rPr>
              <a:t>کیفیت </a:t>
            </a:r>
            <a:r>
              <a:rPr lang="fa-IR" dirty="0" smtClean="0">
                <a:cs typeface="B Nazanin" pitchFamily="2" charset="-78"/>
              </a:rPr>
              <a:t>اجرای </a:t>
            </a:r>
            <a:r>
              <a:rPr lang="fa-IR" dirty="0">
                <a:cs typeface="B Nazanin" pitchFamily="2" charset="-78"/>
              </a:rPr>
              <a:t>طرح ، برنامه ریزی شده است تا ورود داده های سرشماری در خانه های بهداشت و یا مرکز بهداشتی درمانی انجام </a:t>
            </a:r>
            <a:r>
              <a:rPr lang="fa-IR" dirty="0" smtClean="0">
                <a:cs typeface="B Nazanin" pitchFamily="2" charset="-78"/>
              </a:rPr>
              <a:t>شود.بنابراین </a:t>
            </a:r>
            <a:r>
              <a:rPr lang="fa-IR" dirty="0">
                <a:cs typeface="B Nazanin" pitchFamily="2" charset="-78"/>
              </a:rPr>
              <a:t>ضروری است مدیران آمار و فن آوری دانشگاه برای انجام به موقع ورود داده های طرح برنامه ریزی لازم از لحاظ </a:t>
            </a:r>
            <a:r>
              <a:rPr lang="fa-IR" dirty="0" smtClean="0">
                <a:cs typeface="B Nazanin" pitchFamily="2" charset="-78"/>
              </a:rPr>
              <a:t>سخت افزاری</a:t>
            </a:r>
            <a:r>
              <a:rPr lang="fa-IR" dirty="0">
                <a:cs typeface="B Nazanin" pitchFamily="2" charset="-78"/>
              </a:rPr>
              <a:t>، نرم افزاری ، آموزشی و پشتیبانی را انجام دهند.</a:t>
            </a:r>
          </a:p>
        </p:txBody>
      </p:sp>
    </p:spTree>
    <p:extLst>
      <p:ext uri="{BB962C8B-B14F-4D97-AF65-F5344CB8AC3E}">
        <p14:creationId xmlns:p14="http://schemas.microsoft.com/office/powerpoint/2010/main" val="39886766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40913" y="450760"/>
            <a:ext cx="11050073" cy="5975797"/>
          </a:xfrm>
        </p:spPr>
        <p:txBody>
          <a:bodyPr>
            <a:normAutofit/>
          </a:bodyPr>
          <a:lstStyle/>
          <a:p>
            <a:pPr marL="0" indent="0" algn="just" rtl="1">
              <a:buNone/>
            </a:pPr>
            <a:r>
              <a:rPr lang="fa-IR" sz="3200" b="1" dirty="0" smtClean="0">
                <a:latin typeface="B Nazanin,Bold"/>
                <a:cs typeface="B Nazanin" pitchFamily="2" charset="-78"/>
              </a:rPr>
              <a:t>9-هزینه </a:t>
            </a:r>
            <a:r>
              <a:rPr lang="fa-IR" sz="3200" b="1" dirty="0">
                <a:latin typeface="B Nazanin,Bold"/>
                <a:cs typeface="B Nazanin" pitchFamily="2" charset="-78"/>
              </a:rPr>
              <a:t>های طرح و شیوه های پرداخت</a:t>
            </a:r>
          </a:p>
          <a:p>
            <a:pPr marL="0" indent="0" algn="just" rtl="1">
              <a:buNone/>
            </a:pPr>
            <a:r>
              <a:rPr lang="fa-IR" sz="3200" dirty="0">
                <a:cs typeface="B Nazanin" pitchFamily="2" charset="-78"/>
              </a:rPr>
              <a:t>اعتبارات و هزینه های دانشگاهی و شیوه پرداخت از طریق مرکز مدیریت شبکه تهیه خواهد شد و جزئیات آن به صورت </a:t>
            </a:r>
            <a:r>
              <a:rPr lang="fa-IR" sz="3200" dirty="0" smtClean="0">
                <a:cs typeface="B Nazanin" pitchFamily="2" charset="-78"/>
              </a:rPr>
              <a:t>مکاتبه رسمی </a:t>
            </a:r>
            <a:r>
              <a:rPr lang="fa-IR" sz="3200" dirty="0">
                <a:cs typeface="B Nazanin" pitchFamily="2" charset="-78"/>
              </a:rPr>
              <a:t>ابلاغ خواهد </a:t>
            </a:r>
            <a:r>
              <a:rPr lang="fa-IR" sz="3200" dirty="0" smtClean="0">
                <a:cs typeface="B Nazanin" pitchFamily="2" charset="-78"/>
              </a:rPr>
              <a:t>شد.</a:t>
            </a:r>
          </a:p>
          <a:p>
            <a:pPr marL="0" indent="0" algn="just" rtl="1">
              <a:buNone/>
            </a:pPr>
            <a:r>
              <a:rPr lang="fa-IR" sz="3200" b="1" dirty="0" smtClean="0">
                <a:latin typeface="B Nazanin,Bold"/>
                <a:cs typeface="B Nazanin" pitchFamily="2" charset="-78"/>
              </a:rPr>
              <a:t>10- </a:t>
            </a:r>
            <a:r>
              <a:rPr lang="fa-IR" sz="3200" b="1" dirty="0">
                <a:latin typeface="B Nazanin,Bold"/>
                <a:cs typeface="B Nazanin" pitchFamily="2" charset="-78"/>
              </a:rPr>
              <a:t>برنامه زمانبندی طرح</a:t>
            </a:r>
          </a:p>
          <a:p>
            <a:pPr marL="0" indent="0" algn="just" rtl="1">
              <a:buNone/>
            </a:pPr>
            <a:r>
              <a:rPr lang="fa-IR" sz="3200" dirty="0">
                <a:cs typeface="B Nazanin" pitchFamily="2" charset="-78"/>
              </a:rPr>
              <a:t>برنامه زمانبندی مطالعه در جدول زیر ارایه شده است. لذا لازم است مدیران فنی طرح سرشماری ر اساس برنامه ارایه شده اقدامات </a:t>
            </a:r>
            <a:r>
              <a:rPr lang="fa-IR" sz="3200" dirty="0" smtClean="0">
                <a:cs typeface="B Nazanin" pitchFamily="2" charset="-78"/>
              </a:rPr>
              <a:t>و فعالیت </a:t>
            </a:r>
            <a:r>
              <a:rPr lang="fa-IR" sz="3200" dirty="0">
                <a:cs typeface="B Nazanin" pitchFamily="2" charset="-78"/>
              </a:rPr>
              <a:t>های لازم را برنامه ریزی و اجرا </a:t>
            </a:r>
            <a:r>
              <a:rPr lang="fa-IR" sz="3200" dirty="0" smtClean="0">
                <a:cs typeface="B Nazanin" pitchFamily="2" charset="-78"/>
              </a:rPr>
              <a:t>نمایند.</a:t>
            </a:r>
            <a:endParaRPr lang="fa-IR" sz="3200" dirty="0">
              <a:cs typeface="B Nazanin" pitchFamily="2" charset="-78"/>
            </a:endParaRPr>
          </a:p>
        </p:txBody>
      </p:sp>
    </p:spTree>
    <p:extLst>
      <p:ext uri="{BB962C8B-B14F-4D97-AF65-F5344CB8AC3E}">
        <p14:creationId xmlns:p14="http://schemas.microsoft.com/office/powerpoint/2010/main" val="29622210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brahimi.s\Desktop\N!342662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9098" y="399245"/>
            <a:ext cx="10097037" cy="6065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359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smtClean="0">
                <a:cs typeface="B Nazanin" pitchFamily="2" charset="-78"/>
              </a:rPr>
              <a:t>مصوبات صورتجلسه ستاد اجرایی سرشماری سال 94</a:t>
            </a:r>
            <a:endParaRPr lang="fa-IR" dirty="0">
              <a:cs typeface="B Nazanin" pitchFamily="2" charset="-78"/>
            </a:endParaRPr>
          </a:p>
        </p:txBody>
      </p:sp>
      <p:sp>
        <p:nvSpPr>
          <p:cNvPr id="3" name="Content Placeholder 2"/>
          <p:cNvSpPr>
            <a:spLocks noGrp="1"/>
          </p:cNvSpPr>
          <p:nvPr>
            <p:ph sz="quarter" idx="1"/>
          </p:nvPr>
        </p:nvSpPr>
        <p:spPr>
          <a:xfrm>
            <a:off x="838200" y="1455313"/>
            <a:ext cx="10515600" cy="4997002"/>
          </a:xfrm>
        </p:spPr>
        <p:txBody>
          <a:bodyPr>
            <a:normAutofit/>
          </a:bodyPr>
          <a:lstStyle/>
          <a:p>
            <a:pPr lvl="0" algn="just" rtl="1">
              <a:lnSpc>
                <a:spcPct val="115000"/>
              </a:lnSpc>
              <a:spcAft>
                <a:spcPts val="1000"/>
              </a:spcAft>
              <a:buFont typeface="Courier New" pitchFamily="49" charset="0"/>
              <a:buChar char="o"/>
            </a:pPr>
            <a:r>
              <a:rPr lang="fa-IR" sz="3600" dirty="0">
                <a:ea typeface="Calibri"/>
                <a:cs typeface="B Nazanin" pitchFamily="2" charset="-78"/>
              </a:rPr>
              <a:t> مقرر گردید در انتهای "فرم سرشماری مناطق روستایی و شهرهای زیر 50 هزار نفر جمعیت" یک ستون با عنوان مصرف مواد دخانی با فرمت مشابه با دیگر فیلدهای فرم اضافه گشته و از فرم مبدا حذف گردد.</a:t>
            </a:r>
            <a:endParaRPr lang="en-US" sz="3600" dirty="0">
              <a:ea typeface="Calibri"/>
              <a:cs typeface="B Nazanin" pitchFamily="2" charset="-78"/>
            </a:endParaRPr>
          </a:p>
          <a:p>
            <a:pPr lvl="0" algn="just" rtl="1">
              <a:lnSpc>
                <a:spcPct val="115000"/>
              </a:lnSpc>
              <a:spcAft>
                <a:spcPts val="1000"/>
              </a:spcAft>
              <a:buFont typeface="Courier New" pitchFamily="49" charset="0"/>
              <a:buChar char="o"/>
            </a:pPr>
            <a:r>
              <a:rPr lang="fa-IR" sz="3600" dirty="0">
                <a:ea typeface="Calibri"/>
                <a:cs typeface="B Nazanin" pitchFamily="2" charset="-78"/>
              </a:rPr>
              <a:t>طی مکاتبه با وزارت متبوع درخواست شود در "فرم سرشماری مناطق روستایی و شهرهای زیر 50 هزار نفر جمعیت" در ستون نوع شغل، یک کد جدید با عنوان "دامداران" و یک کد دیگر با عنوان "قالیبافان، گلیم بافان، زیلوبافان دستی" ایجاد گردد.</a:t>
            </a:r>
            <a:endParaRPr lang="en-US" sz="3600" dirty="0">
              <a:ea typeface="Calibri"/>
              <a:cs typeface="B Nazanin" pitchFamily="2" charset="-78"/>
            </a:endParaRPr>
          </a:p>
          <a:p>
            <a:pPr lvl="0" algn="just" rtl="1">
              <a:lnSpc>
                <a:spcPct val="115000"/>
              </a:lnSpc>
              <a:spcAft>
                <a:spcPts val="1000"/>
              </a:spcAft>
              <a:buFont typeface="Courier New" pitchFamily="49" charset="0"/>
              <a:buChar char="o"/>
            </a:pPr>
            <a:endParaRPr lang="en-US" sz="2400" dirty="0">
              <a:ea typeface="Calibri"/>
              <a:cs typeface="B Nazanin" pitchFamily="2" charset="-78"/>
            </a:endParaRPr>
          </a:p>
        </p:txBody>
      </p:sp>
    </p:spTree>
    <p:extLst>
      <p:ext uri="{BB962C8B-B14F-4D97-AF65-F5344CB8AC3E}">
        <p14:creationId xmlns:p14="http://schemas.microsoft.com/office/powerpoint/2010/main" val="11747054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1028700"/>
            <a:ext cx="9258300" cy="6484339"/>
          </a:xfrm>
          <a:prstGeom prst="rect">
            <a:avLst/>
          </a:prstGeom>
          <a:noFill/>
        </p:spPr>
        <p:txBody>
          <a:bodyPr wrap="square" rtlCol="0">
            <a:spAutoFit/>
          </a:bodyPr>
          <a:lstStyle/>
          <a:p>
            <a:pPr marL="571500" lvl="0" indent="-571500" algn="just" rtl="1">
              <a:lnSpc>
                <a:spcPct val="115000"/>
              </a:lnSpc>
              <a:spcBef>
                <a:spcPts val="600"/>
              </a:spcBef>
              <a:spcAft>
                <a:spcPts val="1000"/>
              </a:spcAft>
              <a:buClr>
                <a:srgbClr val="FE8637"/>
              </a:buClr>
              <a:buSzPct val="70000"/>
              <a:buFont typeface="Wingdings" pitchFamily="2" charset="2"/>
              <a:buChar char="v"/>
            </a:pPr>
            <a:r>
              <a:rPr lang="fa-IR" sz="3600" dirty="0">
                <a:solidFill>
                  <a:prstClr val="black"/>
                </a:solidFill>
                <a:ea typeface="Calibri"/>
                <a:cs typeface="B Nazanin" pitchFamily="2" charset="-78"/>
              </a:rPr>
              <a:t>با توجه به ثبت اطلاعات بیمه گری در "فرم سرشماری مناطق روستایی و شهرهای زیر 50 هزار نفر جمعیت" مقرر گردید فرمهای بیمه گری با عناوین فرم الف، ب، ج در سرشماری سال 94 حذف گردند</a:t>
            </a:r>
            <a:r>
              <a:rPr lang="fa-IR" sz="3600" dirty="0" smtClean="0">
                <a:solidFill>
                  <a:prstClr val="black"/>
                </a:solidFill>
                <a:ea typeface="Calibri"/>
                <a:cs typeface="B Nazanin" pitchFamily="2" charset="-78"/>
              </a:rPr>
              <a:t>.</a:t>
            </a:r>
          </a:p>
          <a:p>
            <a:pPr marL="457200" indent="-457200" algn="just" rtl="1">
              <a:lnSpc>
                <a:spcPct val="115000"/>
              </a:lnSpc>
              <a:spcBef>
                <a:spcPts val="600"/>
              </a:spcBef>
              <a:spcAft>
                <a:spcPts val="1000"/>
              </a:spcAft>
              <a:buClr>
                <a:srgbClr val="FE8637"/>
              </a:buClr>
              <a:buSzPct val="70000"/>
              <a:buFont typeface="Wingdings" pitchFamily="2" charset="2"/>
              <a:buChar char="v"/>
            </a:pPr>
            <a:r>
              <a:rPr lang="fa-IR" sz="3400" dirty="0">
                <a:ea typeface="Calibri"/>
                <a:cs typeface="B Nazanin" pitchFamily="2" charset="-78"/>
              </a:rPr>
              <a:t>کارشناسان محترم </a:t>
            </a:r>
            <a:r>
              <a:rPr lang="en-US" sz="3400" dirty="0">
                <a:ea typeface="Calibri"/>
                <a:cs typeface="B Nazanin" pitchFamily="2" charset="-78"/>
              </a:rPr>
              <a:t>IT</a:t>
            </a:r>
            <a:r>
              <a:rPr lang="en-US" sz="3400" dirty="0">
                <a:latin typeface="B Nazanin"/>
                <a:ea typeface="Calibri"/>
                <a:cs typeface="B Nazanin" pitchFamily="2" charset="-78"/>
              </a:rPr>
              <a:t> </a:t>
            </a:r>
            <a:r>
              <a:rPr lang="fa-IR" sz="3400" dirty="0">
                <a:latin typeface="B Nazanin"/>
                <a:ea typeface="Calibri"/>
                <a:cs typeface="B Nazanin" pitchFamily="2" charset="-78"/>
              </a:rPr>
              <a:t>شهرستانها با تهیه یک جزوه آموزش اولیه کار با رایانه، ترتیبی اتخاذ نمایند تا با همکاری آموزشگاه بهورزی طی هفته آتی کلاس آموزشی برگزار گردد؛ ارجح است شهرستانها جهت هماهنگی بیشتر جزوه آموزشی خود را برای خانم مهندس نجاتی ارسال نمایند. </a:t>
            </a:r>
          </a:p>
          <a:p>
            <a:pPr marL="342900" lvl="0" indent="-342900" algn="just" rtl="1">
              <a:lnSpc>
                <a:spcPct val="115000"/>
              </a:lnSpc>
              <a:spcBef>
                <a:spcPts val="600"/>
              </a:spcBef>
              <a:spcAft>
                <a:spcPts val="1000"/>
              </a:spcAft>
              <a:buClr>
                <a:srgbClr val="FE8637"/>
              </a:buClr>
              <a:buSzPct val="70000"/>
              <a:buFont typeface="Wingdings" pitchFamily="2" charset="2"/>
              <a:buChar char="v"/>
            </a:pPr>
            <a:endParaRPr lang="fa-IR" sz="2400" dirty="0">
              <a:solidFill>
                <a:prstClr val="black"/>
              </a:solidFill>
              <a:ea typeface="Calibri"/>
              <a:cs typeface="B Nazanin" pitchFamily="2" charset="-78"/>
            </a:endParaRPr>
          </a:p>
        </p:txBody>
      </p:sp>
    </p:spTree>
    <p:extLst>
      <p:ext uri="{BB962C8B-B14F-4D97-AF65-F5344CB8AC3E}">
        <p14:creationId xmlns:p14="http://schemas.microsoft.com/office/powerpoint/2010/main" val="2416032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38199" y="502276"/>
            <a:ext cx="10945969" cy="5950039"/>
          </a:xfrm>
        </p:spPr>
        <p:txBody>
          <a:bodyPr>
            <a:noAutofit/>
          </a:bodyPr>
          <a:lstStyle/>
          <a:p>
            <a:pPr algn="just" rtl="1">
              <a:buFont typeface="Wingdings" pitchFamily="2" charset="2"/>
              <a:buChar char="v"/>
            </a:pPr>
            <a:r>
              <a:rPr lang="fa-IR" sz="3000" dirty="0" smtClean="0">
                <a:cs typeface="B Nazanin" pitchFamily="2" charset="-78"/>
              </a:rPr>
              <a:t>5 </a:t>
            </a:r>
            <a:r>
              <a:rPr lang="fa-IR" sz="3000" dirty="0">
                <a:ea typeface="Calibri"/>
                <a:cs typeface="B Nazanin" pitchFamily="2" charset="-78"/>
              </a:rPr>
              <a:t>خانم مهندس نجاتی بعنوان ناظر آموزشهای </a:t>
            </a:r>
            <a:r>
              <a:rPr lang="en-US" sz="3000" dirty="0">
                <a:ea typeface="Calibri"/>
                <a:cs typeface="B Nazanin" pitchFamily="2" charset="-78"/>
              </a:rPr>
              <a:t>IT</a:t>
            </a:r>
            <a:r>
              <a:rPr lang="fa-IR" sz="3000" dirty="0">
                <a:ea typeface="Calibri"/>
                <a:cs typeface="B Nazanin" pitchFamily="2" charset="-78"/>
              </a:rPr>
              <a:t> در جلسه آموزشی شهرستانها شرکت </a:t>
            </a:r>
            <a:r>
              <a:rPr lang="fa-IR" sz="3000" dirty="0" smtClean="0">
                <a:ea typeface="Calibri"/>
                <a:cs typeface="B Nazanin" pitchFamily="2" charset="-78"/>
              </a:rPr>
              <a:t>نمایند.</a:t>
            </a:r>
          </a:p>
          <a:p>
            <a:pPr algn="just" rtl="1">
              <a:buFont typeface="Wingdings" pitchFamily="2" charset="2"/>
              <a:buChar char="v"/>
            </a:pPr>
            <a:r>
              <a:rPr lang="fa-IR" sz="3000" dirty="0" smtClean="0">
                <a:cs typeface="B Nazanin" pitchFamily="2" charset="-78"/>
              </a:rPr>
              <a:t>6 </a:t>
            </a:r>
            <a:r>
              <a:rPr lang="fa-IR" sz="3000" dirty="0">
                <a:ea typeface="Calibri"/>
                <a:cs typeface="B Nazanin" pitchFamily="2" charset="-78"/>
              </a:rPr>
              <a:t>اطلاعات مربوط به مصرف نمک یددار، نمک تصفیه شده و نوع روغن مصرفی خانوار  به صفحه سوم پوشه خانوار اضافه گردد و فرم "جدول جمع آوری اطلاعات تغذیه ای وضعیت نمک تصفیه شده و نوع روغن مصرفی و سوخت مصرفی خانوار" حذف گردد</a:t>
            </a:r>
            <a:r>
              <a:rPr lang="fa-IR" sz="3000" dirty="0" smtClean="0">
                <a:ea typeface="Calibri"/>
                <a:cs typeface="B Nazanin" pitchFamily="2" charset="-78"/>
              </a:rPr>
              <a:t>.</a:t>
            </a:r>
          </a:p>
          <a:p>
            <a:pPr algn="just" rtl="1">
              <a:buFont typeface="Wingdings" pitchFamily="2" charset="2"/>
              <a:buChar char="v"/>
            </a:pPr>
            <a:endParaRPr lang="fa-IR" sz="3000" dirty="0" smtClean="0">
              <a:ea typeface="Calibri"/>
              <a:cs typeface="B Nazanin" pitchFamily="2" charset="-78"/>
            </a:endParaRPr>
          </a:p>
          <a:p>
            <a:pPr lvl="0" algn="just" rtl="1">
              <a:buFont typeface="Wingdings" pitchFamily="2" charset="2"/>
              <a:buChar char="v"/>
            </a:pPr>
            <a:r>
              <a:rPr lang="fa-IR" sz="3000" dirty="0" smtClean="0">
                <a:cs typeface="B Nazanin" pitchFamily="2" charset="-78"/>
              </a:rPr>
              <a:t>7 </a:t>
            </a:r>
            <a:r>
              <a:rPr lang="fa-IR" sz="3000" dirty="0">
                <a:cs typeface="B Nazanin" pitchFamily="2" charset="-78"/>
              </a:rPr>
              <a:t>در خصوص فرم "بازدید سالانه خانوار" گروههای پیشگیری و سلامت روان نظرات اصلاحی بدون اضافه نمودن اطلاعات جدید ارائه دهند</a:t>
            </a:r>
            <a:r>
              <a:rPr lang="fa-IR" sz="3000" dirty="0" smtClean="0">
                <a:cs typeface="B Nazanin" pitchFamily="2" charset="-78"/>
              </a:rPr>
              <a:t>.</a:t>
            </a:r>
          </a:p>
          <a:p>
            <a:pPr lvl="0" algn="just" rtl="1">
              <a:buFont typeface="Wingdings" pitchFamily="2" charset="2"/>
              <a:buChar char="v"/>
            </a:pPr>
            <a:endParaRPr lang="en-US" sz="3000" dirty="0">
              <a:cs typeface="B Nazanin" pitchFamily="2" charset="-78"/>
            </a:endParaRPr>
          </a:p>
          <a:p>
            <a:pPr algn="just" rtl="1">
              <a:buFont typeface="Wingdings" pitchFamily="2" charset="2"/>
              <a:buChar char="v"/>
            </a:pPr>
            <a:r>
              <a:rPr lang="fa-IR" sz="3000" dirty="0" smtClean="0">
                <a:cs typeface="B Nazanin" pitchFamily="2" charset="-78"/>
              </a:rPr>
              <a:t>8 </a:t>
            </a:r>
            <a:r>
              <a:rPr lang="fa-IR" sz="3000" dirty="0">
                <a:ea typeface="Calibri"/>
                <a:cs typeface="B Nazanin" pitchFamily="2" charset="-78"/>
              </a:rPr>
              <a:t>چاپ و تکثیر کلیه فرمها و پوشه خانوار بصورت متمرکز و توسط معاونت بهداشتی انجام و سپس توزیع می گردد، لذا مراکز بهداشت شهرستانها از چاپ و تکثیر هر نوع فرمی جدا خودداری </a:t>
            </a:r>
            <a:r>
              <a:rPr lang="fa-IR" sz="3000" dirty="0" smtClean="0">
                <a:ea typeface="Calibri"/>
                <a:cs typeface="B Nazanin" pitchFamily="2" charset="-78"/>
              </a:rPr>
              <a:t>نمایند</a:t>
            </a:r>
            <a:endParaRPr lang="fa-IR" sz="3000" dirty="0" smtClean="0">
              <a:ea typeface="Calibri"/>
              <a:cs typeface="B Nazanin" pitchFamily="2" charset="-78"/>
            </a:endParaRPr>
          </a:p>
        </p:txBody>
      </p:sp>
    </p:spTree>
    <p:extLst>
      <p:ext uri="{BB962C8B-B14F-4D97-AF65-F5344CB8AC3E}">
        <p14:creationId xmlns:p14="http://schemas.microsoft.com/office/powerpoint/2010/main" val="29948670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38200" y="412124"/>
            <a:ext cx="10515600" cy="5764839"/>
          </a:xfrm>
        </p:spPr>
        <p:txBody>
          <a:bodyPr/>
          <a:lstStyle/>
          <a:p>
            <a:pPr algn="just">
              <a:lnSpc>
                <a:spcPct val="115000"/>
              </a:lnSpc>
              <a:spcAft>
                <a:spcPts val="1000"/>
              </a:spcAft>
            </a:pPr>
            <a:r>
              <a:rPr lang="fa-IR" sz="3200" dirty="0">
                <a:ea typeface="Calibri"/>
                <a:cs typeface="B Nazanin" pitchFamily="2" charset="-78"/>
              </a:rPr>
              <a:t>خانم افشارنیا مدیر گروه محترم آمار و خانم ابراهیمی کارشناس گسترش به عنوان فوکال پوینت برنامه سرشماری معاونت بهداشتی معرفی </a:t>
            </a:r>
            <a:r>
              <a:rPr lang="fa-IR" sz="3200" dirty="0" smtClean="0">
                <a:ea typeface="Calibri"/>
                <a:cs typeface="B Nazanin" pitchFamily="2" charset="-78"/>
              </a:rPr>
              <a:t>گردیدند .</a:t>
            </a:r>
          </a:p>
          <a:p>
            <a:pPr algn="just">
              <a:lnSpc>
                <a:spcPct val="115000"/>
              </a:lnSpc>
              <a:spcAft>
                <a:spcPts val="1000"/>
              </a:spcAft>
            </a:pPr>
            <a:r>
              <a:rPr lang="fa-IR" dirty="0" smtClean="0">
                <a:ea typeface="Calibri"/>
                <a:cs typeface="B Nazanin"/>
              </a:rPr>
              <a:t>هریک از کارشناسان نامبرده ذیل بعنوان رابط سرشماری به شهرستانها معرفی می گردند: </a:t>
            </a:r>
            <a:endParaRPr lang="en-US" dirty="0" smtClean="0">
              <a:ea typeface="Calibri"/>
              <a:cs typeface="B Mitra"/>
            </a:endParaRPr>
          </a:p>
          <a:p>
            <a:pPr algn="just" rtl="1">
              <a:lnSpc>
                <a:spcPct val="115000"/>
              </a:lnSpc>
              <a:spcAft>
                <a:spcPts val="1000"/>
              </a:spcAft>
            </a:pPr>
            <a:r>
              <a:rPr lang="fa-IR" dirty="0" smtClean="0">
                <a:ea typeface="Calibri"/>
                <a:cs typeface="B Nazanin"/>
              </a:rPr>
              <a:t>- </a:t>
            </a:r>
            <a:r>
              <a:rPr lang="fa-IR" dirty="0">
                <a:ea typeface="Calibri"/>
                <a:cs typeface="B Nazanin"/>
              </a:rPr>
              <a:t>ندا سبزقبایی زاده دزفولی رابط شهرستان دزفول</a:t>
            </a:r>
            <a:endParaRPr lang="en-US" dirty="0">
              <a:ea typeface="Calibri"/>
              <a:cs typeface="B Mitra"/>
            </a:endParaRPr>
          </a:p>
          <a:p>
            <a:pPr algn="just" rtl="1">
              <a:lnSpc>
                <a:spcPct val="115000"/>
              </a:lnSpc>
              <a:spcAft>
                <a:spcPts val="1000"/>
              </a:spcAft>
            </a:pPr>
            <a:r>
              <a:rPr lang="fa-IR" dirty="0">
                <a:ea typeface="Calibri"/>
                <a:cs typeface="B Nazanin"/>
              </a:rPr>
              <a:t>- راضیه حلوایی زاده رابط شهرستان شوش</a:t>
            </a:r>
            <a:endParaRPr lang="en-US" dirty="0">
              <a:ea typeface="Calibri"/>
              <a:cs typeface="B Mitra"/>
            </a:endParaRPr>
          </a:p>
          <a:p>
            <a:pPr algn="just" rtl="1">
              <a:lnSpc>
                <a:spcPct val="115000"/>
              </a:lnSpc>
              <a:spcAft>
                <a:spcPts val="1000"/>
              </a:spcAft>
            </a:pPr>
            <a:r>
              <a:rPr lang="fa-IR" dirty="0">
                <a:ea typeface="Calibri"/>
                <a:cs typeface="B Nazanin"/>
              </a:rPr>
              <a:t>- نجمه نورآبادی رابط شهرستان گتوند</a:t>
            </a:r>
            <a:endParaRPr lang="en-US" dirty="0">
              <a:ea typeface="Calibri"/>
              <a:cs typeface="B Mitra"/>
            </a:endParaRPr>
          </a:p>
          <a:p>
            <a:pPr algn="r" rtl="1"/>
            <a:endParaRPr lang="fa-IR" dirty="0">
              <a:cs typeface="B Nazanin" pitchFamily="2" charset="-78"/>
            </a:endParaRPr>
          </a:p>
        </p:txBody>
      </p:sp>
    </p:spTree>
    <p:extLst>
      <p:ext uri="{BB962C8B-B14F-4D97-AF65-F5344CB8AC3E}">
        <p14:creationId xmlns:p14="http://schemas.microsoft.com/office/powerpoint/2010/main" val="3737519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brahimi.s\Desktop\N!8448907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913" y="77274"/>
            <a:ext cx="10314208" cy="660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474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KHANEVAR"/>
          <p:cNvPicPr/>
          <p:nvPr/>
        </p:nvPicPr>
        <p:blipFill>
          <a:blip r:embed="rId2" cstate="print"/>
          <a:srcRect/>
          <a:stretch>
            <a:fillRect/>
          </a:stretch>
        </p:blipFill>
        <p:spPr bwMode="auto">
          <a:xfrm>
            <a:off x="2446986" y="288133"/>
            <a:ext cx="6980349" cy="6318730"/>
          </a:xfrm>
          <a:prstGeom prst="rect">
            <a:avLst/>
          </a:prstGeom>
          <a:noFill/>
          <a:ln w="9525">
            <a:noFill/>
            <a:miter lim="800000"/>
            <a:headEnd/>
            <a:tailEnd/>
          </a:ln>
        </p:spPr>
      </p:pic>
    </p:spTree>
    <p:extLst>
      <p:ext uri="{BB962C8B-B14F-4D97-AF65-F5344CB8AC3E}">
        <p14:creationId xmlns:p14="http://schemas.microsoft.com/office/powerpoint/2010/main" val="1607958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83871" y="1257300"/>
            <a:ext cx="9258300" cy="7478970"/>
          </a:xfrm>
          <a:prstGeom prst="rect">
            <a:avLst/>
          </a:prstGeom>
          <a:noFill/>
        </p:spPr>
        <p:txBody>
          <a:bodyPr wrap="square" rtlCol="0">
            <a:spAutoFit/>
          </a:bodyPr>
          <a:lstStyle/>
          <a:p>
            <a:pPr algn="r" rtl="1"/>
            <a:r>
              <a:rPr lang="fa-IR" sz="4400" dirty="0" smtClean="0">
                <a:cs typeface="B Nikoo" pitchFamily="2" charset="-78"/>
              </a:rPr>
              <a:t>داده های جمعیتی یکی از مهمترین اطلاعات مورد نیاز نظام سلامت میباشد . اولین مرحله از ارائه خدمات سلامت جمع آوری وشناخت جمعیت است بر همین  اساس در اجرای برنامه پزشک خانواده اولین اقدام در زمینه انجام این برنامه بطور معمول انجام  سرشماری میباشد .</a:t>
            </a:r>
          </a:p>
          <a:p>
            <a:pPr algn="r" rtl="1"/>
            <a:endParaRPr lang="fa-IR" sz="3600" dirty="0">
              <a:cs typeface="B Nazanin" pitchFamily="2" charset="-78"/>
            </a:endParaRPr>
          </a:p>
          <a:p>
            <a:pPr algn="r" rtl="1"/>
            <a:endParaRPr lang="fa-IR" sz="3600" dirty="0" smtClean="0">
              <a:cs typeface="B Nazanin" pitchFamily="2" charset="-78"/>
            </a:endParaRPr>
          </a:p>
          <a:p>
            <a:pPr algn="r" rtl="1"/>
            <a:endParaRPr lang="fa-IR" sz="3600" dirty="0">
              <a:cs typeface="B Nazanin" pitchFamily="2" charset="-78"/>
            </a:endParaRPr>
          </a:p>
          <a:p>
            <a:pPr algn="r" rtl="1"/>
            <a:endParaRPr lang="fa-IR" sz="3600" dirty="0" smtClean="0">
              <a:cs typeface="B Nazanin" pitchFamily="2" charset="-78"/>
            </a:endParaRPr>
          </a:p>
          <a:p>
            <a:pPr algn="r" rtl="1"/>
            <a:endParaRPr lang="fa-IR" sz="3600" dirty="0">
              <a:cs typeface="B Nazanin" pitchFamily="2" charset="-78"/>
            </a:endParaRPr>
          </a:p>
          <a:p>
            <a:pPr algn="r" rtl="1"/>
            <a:endParaRPr lang="en-US" sz="3600" dirty="0">
              <a:cs typeface="B Nazanin" pitchFamily="2" charset="-78"/>
            </a:endParaRPr>
          </a:p>
        </p:txBody>
      </p:sp>
    </p:spTree>
    <p:extLst>
      <p:ext uri="{BB962C8B-B14F-4D97-AF65-F5344CB8AC3E}">
        <p14:creationId xmlns:p14="http://schemas.microsoft.com/office/powerpoint/2010/main" val="3302082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OSHTKHA"/>
          <p:cNvPicPr/>
          <p:nvPr/>
        </p:nvPicPr>
        <p:blipFill>
          <a:blip r:embed="rId2" cstate="print"/>
          <a:srcRect/>
          <a:stretch>
            <a:fillRect/>
          </a:stretch>
        </p:blipFill>
        <p:spPr bwMode="auto">
          <a:xfrm>
            <a:off x="3071664" y="449620"/>
            <a:ext cx="5555516" cy="6408380"/>
          </a:xfrm>
          <a:prstGeom prst="rect">
            <a:avLst/>
          </a:prstGeom>
          <a:noFill/>
          <a:ln w="9525">
            <a:noFill/>
            <a:miter lim="800000"/>
            <a:headEnd/>
            <a:tailEnd/>
          </a:ln>
        </p:spPr>
      </p:pic>
    </p:spTree>
    <p:extLst>
      <p:ext uri="{BB962C8B-B14F-4D97-AF65-F5344CB8AC3E}">
        <p14:creationId xmlns:p14="http://schemas.microsoft.com/office/powerpoint/2010/main" val="3079032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BADIROU"/>
          <p:cNvPicPr/>
          <p:nvPr/>
        </p:nvPicPr>
        <p:blipFill>
          <a:blip r:embed="rId2" cstate="print"/>
          <a:srcRect/>
          <a:stretch>
            <a:fillRect/>
          </a:stretch>
        </p:blipFill>
        <p:spPr bwMode="auto">
          <a:xfrm>
            <a:off x="2086377" y="218942"/>
            <a:ext cx="7637171" cy="6439436"/>
          </a:xfrm>
          <a:prstGeom prst="rect">
            <a:avLst/>
          </a:prstGeom>
          <a:noFill/>
          <a:ln w="9525">
            <a:noFill/>
            <a:miter lim="800000"/>
            <a:headEnd/>
            <a:tailEnd/>
          </a:ln>
        </p:spPr>
      </p:pic>
    </p:spTree>
    <p:extLst>
      <p:ext uri="{BB962C8B-B14F-4D97-AF65-F5344CB8AC3E}">
        <p14:creationId xmlns:p14="http://schemas.microsoft.com/office/powerpoint/2010/main" val="3573155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BADIPOS"/>
          <p:cNvPicPr/>
          <p:nvPr/>
        </p:nvPicPr>
        <p:blipFill>
          <a:blip r:embed="rId2" cstate="print"/>
          <a:srcRect/>
          <a:stretch>
            <a:fillRect/>
          </a:stretch>
        </p:blipFill>
        <p:spPr bwMode="auto">
          <a:xfrm>
            <a:off x="1931831" y="231819"/>
            <a:ext cx="8165206" cy="6362163"/>
          </a:xfrm>
          <a:prstGeom prst="rect">
            <a:avLst/>
          </a:prstGeom>
          <a:noFill/>
          <a:ln w="9525">
            <a:noFill/>
            <a:miter lim="800000"/>
            <a:headEnd/>
            <a:tailEnd/>
          </a:ln>
        </p:spPr>
      </p:pic>
    </p:spTree>
    <p:extLst>
      <p:ext uri="{BB962C8B-B14F-4D97-AF65-F5344CB8AC3E}">
        <p14:creationId xmlns:p14="http://schemas.microsoft.com/office/powerpoint/2010/main" val="2968119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AZEIAT"/>
          <p:cNvPicPr/>
          <p:nvPr/>
        </p:nvPicPr>
        <p:blipFill>
          <a:blip r:embed="rId2" cstate="print"/>
          <a:srcRect/>
          <a:stretch>
            <a:fillRect/>
          </a:stretch>
        </p:blipFill>
        <p:spPr bwMode="auto">
          <a:xfrm>
            <a:off x="334852" y="206062"/>
            <a:ext cx="10109914" cy="6651938"/>
          </a:xfrm>
          <a:prstGeom prst="rect">
            <a:avLst/>
          </a:prstGeom>
          <a:noFill/>
          <a:ln w="9525">
            <a:noFill/>
            <a:miter lim="800000"/>
            <a:headEnd/>
            <a:tailEnd/>
          </a:ln>
        </p:spPr>
      </p:pic>
    </p:spTree>
    <p:extLst>
      <p:ext uri="{BB962C8B-B14F-4D97-AF65-F5344CB8AC3E}">
        <p14:creationId xmlns:p14="http://schemas.microsoft.com/office/powerpoint/2010/main" val="1587703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541" y="2543548"/>
            <a:ext cx="10515600" cy="1325563"/>
          </a:xfrm>
        </p:spPr>
        <p:txBody>
          <a:bodyPr/>
          <a:lstStyle/>
          <a:p>
            <a:pPr algn="ctr" rtl="1"/>
            <a:r>
              <a:rPr lang="fa-IR" dirty="0" smtClean="0">
                <a:cs typeface="B Titr" panose="00000700000000000000" pitchFamily="2" charset="-78"/>
              </a:rPr>
              <a:t>با تشکر </a:t>
            </a:r>
            <a:endParaRPr lang="en-US" dirty="0">
              <a:cs typeface="B Titr" panose="00000700000000000000" pitchFamily="2" charset="-78"/>
            </a:endParaRPr>
          </a:p>
        </p:txBody>
      </p:sp>
    </p:spTree>
    <p:extLst>
      <p:ext uri="{BB962C8B-B14F-4D97-AF65-F5344CB8AC3E}">
        <p14:creationId xmlns:p14="http://schemas.microsoft.com/office/powerpoint/2010/main" val="3674101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00199" y="1089549"/>
            <a:ext cx="9617529" cy="5509200"/>
          </a:xfrm>
          <a:prstGeom prst="rect">
            <a:avLst/>
          </a:prstGeom>
        </p:spPr>
        <p:txBody>
          <a:bodyPr wrap="square">
            <a:spAutoFit/>
          </a:bodyPr>
          <a:lstStyle/>
          <a:p>
            <a:pPr algn="r" rtl="1"/>
            <a:r>
              <a:rPr lang="fa-IR" sz="4400" dirty="0">
                <a:cs typeface="B Nikoo" pitchFamily="2" charset="-78"/>
              </a:rPr>
              <a:t>با توجه به اهمیت اطلاعات سرشماری در سطح ملی </a:t>
            </a:r>
            <a:endParaRPr lang="fa-IR" sz="4400" dirty="0" smtClean="0">
              <a:cs typeface="B Nikoo" pitchFamily="2" charset="-78"/>
            </a:endParaRPr>
          </a:p>
          <a:p>
            <a:pPr algn="r" rtl="1"/>
            <a:endParaRPr lang="fa-IR" sz="4400" dirty="0">
              <a:cs typeface="B Nikoo" pitchFamily="2" charset="-78"/>
            </a:endParaRPr>
          </a:p>
          <a:p>
            <a:pPr algn="r" rtl="1"/>
            <a:r>
              <a:rPr lang="fa-IR" sz="4400" dirty="0" smtClean="0">
                <a:cs typeface="B Nikoo" pitchFamily="2" charset="-78"/>
              </a:rPr>
              <a:t>برای </a:t>
            </a:r>
            <a:r>
              <a:rPr lang="fa-IR" sz="4400" dirty="0">
                <a:cs typeface="B Nikoo" pitchFamily="2" charset="-78"/>
              </a:rPr>
              <a:t>پایه گذاری نمودن پرونده الکترونیک سلامت </a:t>
            </a:r>
            <a:endParaRPr lang="fa-IR" sz="4400" dirty="0" smtClean="0">
              <a:cs typeface="B Nikoo" pitchFamily="2" charset="-78"/>
            </a:endParaRPr>
          </a:p>
          <a:p>
            <a:pPr algn="r" rtl="1"/>
            <a:endParaRPr lang="fa-IR" sz="4400" dirty="0">
              <a:cs typeface="B Nikoo" pitchFamily="2" charset="-78"/>
            </a:endParaRPr>
          </a:p>
          <a:p>
            <a:pPr algn="r" rtl="1"/>
            <a:r>
              <a:rPr lang="fa-IR" sz="4400" dirty="0" smtClean="0">
                <a:cs typeface="B Nikoo" pitchFamily="2" charset="-78"/>
              </a:rPr>
              <a:t>تصمیم </a:t>
            </a:r>
            <a:r>
              <a:rPr lang="fa-IR" sz="4400" dirty="0">
                <a:cs typeface="B Nikoo" pitchFamily="2" charset="-78"/>
              </a:rPr>
              <a:t>گرفته شده است تا با برنامه ریزی هماهنگ </a:t>
            </a:r>
            <a:endParaRPr lang="fa-IR" sz="4400" dirty="0" smtClean="0">
              <a:cs typeface="B Nikoo" pitchFamily="2" charset="-78"/>
            </a:endParaRPr>
          </a:p>
          <a:p>
            <a:pPr algn="r" rtl="1"/>
            <a:endParaRPr lang="fa-IR" sz="4400" dirty="0">
              <a:cs typeface="B Nikoo" pitchFamily="2" charset="-78"/>
            </a:endParaRPr>
          </a:p>
          <a:p>
            <a:pPr algn="r" rtl="1"/>
            <a:r>
              <a:rPr lang="fa-IR" sz="4400" dirty="0" smtClean="0">
                <a:cs typeface="B Nikoo" pitchFamily="2" charset="-78"/>
              </a:rPr>
              <a:t>سرشماری </a:t>
            </a:r>
            <a:r>
              <a:rPr lang="fa-IR" sz="4400" dirty="0">
                <a:cs typeface="B Nikoo" pitchFamily="2" charset="-78"/>
              </a:rPr>
              <a:t>سال آینده به صورت نظام مند وکشوری </a:t>
            </a:r>
            <a:r>
              <a:rPr lang="fa-IR" sz="4400" dirty="0" smtClean="0">
                <a:cs typeface="B Nikoo" pitchFamily="2" charset="-78"/>
              </a:rPr>
              <a:t> اجرا </a:t>
            </a:r>
            <a:r>
              <a:rPr lang="fa-IR" sz="4400" dirty="0">
                <a:cs typeface="B Nikoo" pitchFamily="2" charset="-78"/>
              </a:rPr>
              <a:t>شود </a:t>
            </a:r>
          </a:p>
        </p:txBody>
      </p:sp>
    </p:spTree>
    <p:extLst>
      <p:ext uri="{BB962C8B-B14F-4D97-AF65-F5344CB8AC3E}">
        <p14:creationId xmlns:p14="http://schemas.microsoft.com/office/powerpoint/2010/main" val="1378932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32857" y="1094012"/>
            <a:ext cx="9062357" cy="3600986"/>
          </a:xfrm>
          <a:prstGeom prst="rect">
            <a:avLst/>
          </a:prstGeom>
          <a:noFill/>
        </p:spPr>
        <p:txBody>
          <a:bodyPr wrap="square" rtlCol="0">
            <a:spAutoFit/>
          </a:bodyPr>
          <a:lstStyle/>
          <a:p>
            <a:pPr algn="r"/>
            <a:r>
              <a:rPr lang="fa-IR" sz="4800" dirty="0" smtClean="0">
                <a:solidFill>
                  <a:schemeClr val="accent3">
                    <a:lumMod val="60000"/>
                    <a:lumOff val="40000"/>
                  </a:schemeClr>
                </a:solidFill>
                <a:latin typeface="B Nazanin,Bold"/>
                <a:cs typeface="B Nikoo" pitchFamily="2" charset="-78"/>
              </a:rPr>
              <a:t>مرحله اول  </a:t>
            </a:r>
            <a:r>
              <a:rPr lang="fa-IR" sz="4800" dirty="0" smtClean="0">
                <a:cs typeface="B Nikoo" pitchFamily="2" charset="-78"/>
              </a:rPr>
              <a:t>: </a:t>
            </a:r>
            <a:r>
              <a:rPr lang="fa-IR" sz="4800" dirty="0" smtClean="0">
                <a:cs typeface="B Nazanin" pitchFamily="2" charset="-78"/>
              </a:rPr>
              <a:t>سرشماری در مناطق روستایی وشهرهای کمتر از 20هزار </a:t>
            </a:r>
          </a:p>
          <a:p>
            <a:pPr algn="r"/>
            <a:endParaRPr lang="fa-IR" dirty="0">
              <a:cs typeface="B Nazanin" pitchFamily="2" charset="-78"/>
            </a:endParaRPr>
          </a:p>
          <a:p>
            <a:pPr algn="r"/>
            <a:endParaRPr lang="fa-IR" dirty="0" smtClean="0">
              <a:cs typeface="B Nazanin" pitchFamily="2" charset="-78"/>
            </a:endParaRPr>
          </a:p>
          <a:p>
            <a:pPr algn="r"/>
            <a:r>
              <a:rPr lang="fa-IR" sz="4800" dirty="0" smtClean="0">
                <a:solidFill>
                  <a:schemeClr val="accent2">
                    <a:lumMod val="75000"/>
                  </a:schemeClr>
                </a:solidFill>
                <a:cs typeface="B Nikoo" pitchFamily="2" charset="-78"/>
              </a:rPr>
              <a:t>مرحله دوم  </a:t>
            </a:r>
            <a:r>
              <a:rPr lang="fa-IR" sz="4800" dirty="0" smtClean="0">
                <a:cs typeface="B Nikoo" pitchFamily="2" charset="-78"/>
              </a:rPr>
              <a:t>: </a:t>
            </a:r>
            <a:r>
              <a:rPr lang="fa-IR" sz="4800" dirty="0" smtClean="0">
                <a:cs typeface="B Nazanin" pitchFamily="2" charset="-78"/>
              </a:rPr>
              <a:t>سرشماری شهرهای 20 تا 50 هزار نفر </a:t>
            </a:r>
            <a:endParaRPr lang="en-US" sz="4800" dirty="0"/>
          </a:p>
        </p:txBody>
      </p:sp>
    </p:spTree>
    <p:extLst>
      <p:ext uri="{BB962C8B-B14F-4D97-AF65-F5344CB8AC3E}">
        <p14:creationId xmlns:p14="http://schemas.microsoft.com/office/powerpoint/2010/main" val="1707048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r" rtl="1"/>
            <a:r>
              <a:rPr lang="fa-IR" dirty="0" smtClean="0">
                <a:cs typeface="B Titr" pitchFamily="2" charset="-78"/>
              </a:rPr>
              <a:t>تعریف سرشماری</a:t>
            </a:r>
            <a:endParaRPr lang="en-US" dirty="0">
              <a:cs typeface="B Titr" pitchFamily="2" charset="-78"/>
            </a:endParaRPr>
          </a:p>
        </p:txBody>
      </p:sp>
      <p:sp>
        <p:nvSpPr>
          <p:cNvPr id="8" name="Content Placeholder 7"/>
          <p:cNvSpPr>
            <a:spLocks noGrp="1"/>
          </p:cNvSpPr>
          <p:nvPr>
            <p:ph sz="quarter" idx="1"/>
          </p:nvPr>
        </p:nvSpPr>
        <p:spPr/>
        <p:txBody>
          <a:bodyPr>
            <a:normAutofit/>
          </a:bodyPr>
          <a:lstStyle/>
          <a:p>
            <a:pPr algn="r" rtl="1">
              <a:lnSpc>
                <a:spcPct val="150000"/>
              </a:lnSpc>
            </a:pPr>
            <a:r>
              <a:rPr lang="fa-IR" sz="4000" dirty="0">
                <a:cs typeface="B Nazanin" pitchFamily="2" charset="-78"/>
              </a:rPr>
              <a:t>تعريف سرشماري از ديدگاه سازمان ملل متحد عبارت است از فرايند كامل گردآوري، طبقه بندي و انتشار داده هاي جمعيت شناسي، اقتصادي و اجتماعي كه مربوط به دوره يا دوره هاي خاص هستند و همه افراد را در يك كشور و يا منطقه يا مرزهاي مشخص را شامل </a:t>
            </a:r>
            <a:r>
              <a:rPr lang="fa-IR" sz="4000" dirty="0" err="1">
                <a:cs typeface="B Nazanin" pitchFamily="2" charset="-78"/>
              </a:rPr>
              <a:t>مي</a:t>
            </a:r>
            <a:r>
              <a:rPr lang="fa-IR" sz="4000" dirty="0">
                <a:cs typeface="B Nazanin" pitchFamily="2" charset="-78"/>
              </a:rPr>
              <a:t> </a:t>
            </a:r>
            <a:r>
              <a:rPr lang="fa-IR" sz="4000" dirty="0" smtClean="0">
                <a:cs typeface="B Nazanin" pitchFamily="2" charset="-78"/>
              </a:rPr>
              <a:t>شود.</a:t>
            </a:r>
            <a:endParaRPr lang="en-US" sz="4000" dirty="0">
              <a:cs typeface="B Nazanin" pitchFamily="2" charset="-78"/>
            </a:endParaRPr>
          </a:p>
        </p:txBody>
      </p:sp>
    </p:spTree>
    <p:extLst>
      <p:ext uri="{BB962C8B-B14F-4D97-AF65-F5344CB8AC3E}">
        <p14:creationId xmlns:p14="http://schemas.microsoft.com/office/powerpoint/2010/main" val="2596546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سرشماری بهورزان </a:t>
            </a:r>
            <a:endParaRPr lang="en-US" dirty="0">
              <a:cs typeface="B Titr" pitchFamily="2" charset="-78"/>
            </a:endParaRPr>
          </a:p>
        </p:txBody>
      </p:sp>
      <p:sp>
        <p:nvSpPr>
          <p:cNvPr id="3" name="Content Placeholder 2"/>
          <p:cNvSpPr>
            <a:spLocks noGrp="1"/>
          </p:cNvSpPr>
          <p:nvPr>
            <p:ph sz="quarter" idx="1"/>
          </p:nvPr>
        </p:nvSpPr>
        <p:spPr>
          <a:xfrm>
            <a:off x="838200" y="1468192"/>
            <a:ext cx="10907332" cy="5112912"/>
          </a:xfrm>
        </p:spPr>
        <p:txBody>
          <a:bodyPr>
            <a:noAutofit/>
          </a:bodyPr>
          <a:lstStyle/>
          <a:p>
            <a:pPr algn="just" rtl="1">
              <a:lnSpc>
                <a:spcPct val="150000"/>
              </a:lnSpc>
            </a:pPr>
            <a:r>
              <a:rPr lang="fa-IR" dirty="0">
                <a:cs typeface="B Nazanin" pitchFamily="2" charset="-78"/>
              </a:rPr>
              <a:t>سرشماري كه توسط بهورزان در ابتداي هر سال صورت مي‌گيرد يك سرشماري بهداشتي است كه در آن مشخصه‌هاي شناسه‌اي افراد خانوار مشتمل بر سن (تاريخ تولد)، جنس، شغل، تابعيت، وضعيت زناشويي و نسبت شخص با سرپرست خانوار به دست مي‌آيد. علاوه بر اين در طي اين اقدام، با بازديد از منازل، اطلاعاتي از وضعيت بهداشتي محل زيست و بيماري‌ها ثبت مي‌شود. اطلاعات مرتبط با تندرستي افراد، مانند معلوليت و ناتواني دائمي و بيماري‌هاي مزمن در واقع موارد ديگري است كه در اين سرشماري به دست مي‌آيد. واحد سرشماري خانوار است و در آن افراد، براساس محل اقدامت معمول خود ثبت مي‌شوند. فرم‌هاي مورد استفاده در سرشماري بهداشتي فرم پرونده خانوار و فرم بازديد ساليانه خانوار است.</a:t>
            </a:r>
            <a:endParaRPr lang="en-US" dirty="0">
              <a:cs typeface="B Nazanin" pitchFamily="2" charset="-78"/>
            </a:endParaRPr>
          </a:p>
        </p:txBody>
      </p:sp>
    </p:spTree>
    <p:extLst>
      <p:ext uri="{BB962C8B-B14F-4D97-AF65-F5344CB8AC3E}">
        <p14:creationId xmlns:p14="http://schemas.microsoft.com/office/powerpoint/2010/main" val="4230142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latin typeface="B Nazanin,Bold"/>
              </a:rPr>
              <a:t>گام های اجرایی سرشماری</a:t>
            </a:r>
            <a:endParaRPr lang="fa-IR" dirty="0"/>
          </a:p>
        </p:txBody>
      </p:sp>
      <p:sp>
        <p:nvSpPr>
          <p:cNvPr id="3" name="Content Placeholder 2"/>
          <p:cNvSpPr>
            <a:spLocks noGrp="1"/>
          </p:cNvSpPr>
          <p:nvPr>
            <p:ph sz="quarter" idx="1"/>
          </p:nvPr>
        </p:nvSpPr>
        <p:spPr>
          <a:xfrm>
            <a:off x="425003" y="1481070"/>
            <a:ext cx="11294771" cy="5112913"/>
          </a:xfrm>
        </p:spPr>
        <p:txBody>
          <a:bodyPr>
            <a:noAutofit/>
          </a:bodyPr>
          <a:lstStyle/>
          <a:p>
            <a:pPr marL="0" indent="0" algn="just" rtl="1">
              <a:buNone/>
            </a:pPr>
            <a:r>
              <a:rPr lang="fa-IR" b="1" dirty="0" smtClean="0">
                <a:latin typeface="B Nazanin,Bold"/>
                <a:cs typeface="B Nazanin" pitchFamily="2" charset="-78"/>
              </a:rPr>
              <a:t>1-شرکت </a:t>
            </a:r>
            <a:r>
              <a:rPr lang="fa-IR" b="1" dirty="0">
                <a:latin typeface="B Nazanin,Bold"/>
                <a:cs typeface="B Nazanin" pitchFamily="2" charset="-78"/>
              </a:rPr>
              <a:t>در جلسات و کارگاه های توجیهی و </a:t>
            </a:r>
            <a:r>
              <a:rPr lang="fa-IR" b="1" dirty="0" smtClean="0">
                <a:latin typeface="B Nazanin,Bold"/>
                <a:cs typeface="B Nazanin" pitchFamily="2" charset="-78"/>
              </a:rPr>
              <a:t>آموزشی</a:t>
            </a:r>
          </a:p>
          <a:p>
            <a:pPr marL="0" indent="0" algn="just" rtl="1">
              <a:buNone/>
            </a:pPr>
            <a:r>
              <a:rPr lang="fa-IR" b="1" dirty="0" smtClean="0">
                <a:latin typeface="B Nazanin,Bold"/>
                <a:cs typeface="B Nazanin" pitchFamily="2" charset="-78"/>
              </a:rPr>
              <a:t>2-تشکیل </a:t>
            </a:r>
            <a:r>
              <a:rPr lang="fa-IR" b="1" dirty="0">
                <a:latin typeface="B Nazanin,Bold"/>
                <a:cs typeface="B Nazanin" pitchFamily="2" charset="-78"/>
              </a:rPr>
              <a:t>ستاد </a:t>
            </a:r>
            <a:r>
              <a:rPr lang="fa-IR" b="1" dirty="0" smtClean="0">
                <a:latin typeface="B Nazanin,Bold"/>
                <a:cs typeface="B Nazanin" pitchFamily="2" charset="-78"/>
              </a:rPr>
              <a:t>سرشماری</a:t>
            </a:r>
          </a:p>
          <a:p>
            <a:pPr marL="0" indent="0" algn="just" rtl="1">
              <a:buNone/>
            </a:pPr>
            <a:r>
              <a:rPr lang="fa-IR" b="1" dirty="0" smtClean="0">
                <a:latin typeface="B Nazanin,Bold"/>
                <a:cs typeface="B Nazanin" pitchFamily="2" charset="-78"/>
              </a:rPr>
              <a:t>3-برنامه </a:t>
            </a:r>
            <a:r>
              <a:rPr lang="fa-IR" b="1" dirty="0">
                <a:latin typeface="B Nazanin,Bold"/>
                <a:cs typeface="B Nazanin" pitchFamily="2" charset="-78"/>
              </a:rPr>
              <a:t>ریزی و تهیه ساختار نیروی انسانی سرشماری در </a:t>
            </a:r>
            <a:r>
              <a:rPr lang="fa-IR" b="1" dirty="0" smtClean="0">
                <a:latin typeface="B Nazanin,Bold"/>
                <a:cs typeface="B Nazanin" pitchFamily="2" charset="-78"/>
              </a:rPr>
              <a:t>دانشگاه:</a:t>
            </a:r>
          </a:p>
          <a:p>
            <a:pPr marL="0" indent="0" algn="just" rtl="1">
              <a:buNone/>
            </a:pPr>
            <a:r>
              <a:rPr lang="fa-IR" sz="2400" dirty="0" smtClean="0">
                <a:cs typeface="B Nazanin" pitchFamily="2" charset="-78"/>
              </a:rPr>
              <a:t> در </a:t>
            </a:r>
            <a:r>
              <a:rPr lang="fa-IR" sz="2400" dirty="0">
                <a:cs typeface="B Nazanin" pitchFamily="2" charset="-78"/>
              </a:rPr>
              <a:t>این سرشماری، در سطح دانشگاه نیروهای درگیر در طرح به دو گروه عمده تقسیم می </a:t>
            </a:r>
            <a:r>
              <a:rPr lang="fa-IR" sz="2400" dirty="0" smtClean="0">
                <a:cs typeface="B Nazanin" pitchFamily="2" charset="-78"/>
              </a:rPr>
              <a:t>شوند:</a:t>
            </a:r>
          </a:p>
          <a:p>
            <a:pPr marL="0" indent="0" algn="just" rtl="1">
              <a:buNone/>
            </a:pPr>
            <a:r>
              <a:rPr lang="fa-IR" sz="2400" b="1" dirty="0" smtClean="0">
                <a:latin typeface="B Nazanin,Bold"/>
                <a:cs typeface="B Nazanin" pitchFamily="2" charset="-78"/>
              </a:rPr>
              <a:t> الف نیرو </a:t>
            </a:r>
            <a:r>
              <a:rPr lang="fa-IR" sz="2400" b="1" dirty="0">
                <a:latin typeface="B Nazanin,Bold"/>
                <a:cs typeface="B Nazanin" pitchFamily="2" charset="-78"/>
              </a:rPr>
              <a:t>های ستاد اجرایی سرشماری</a:t>
            </a:r>
            <a:r>
              <a:rPr lang="fa-IR" sz="2400" b="1" dirty="0" smtClean="0">
                <a:latin typeface="B Nazanin,Bold"/>
                <a:cs typeface="B Nazanin" pitchFamily="2" charset="-78"/>
              </a:rPr>
              <a:t>:</a:t>
            </a:r>
          </a:p>
          <a:p>
            <a:pPr marL="0" indent="0" algn="just" rtl="1">
              <a:buNone/>
            </a:pPr>
            <a:r>
              <a:rPr lang="fa-IR" sz="2400" dirty="0" smtClean="0">
                <a:cs typeface="B Nazanin" pitchFamily="2" charset="-78"/>
              </a:rPr>
              <a:t>معاون محترم </a:t>
            </a:r>
            <a:r>
              <a:rPr lang="fa-IR" sz="2400" dirty="0">
                <a:cs typeface="B Nazanin" pitchFamily="2" charset="-78"/>
              </a:rPr>
              <a:t>بهداشتی هر دانشگاه که رییس ستاد سرشماری در دانشگاه است.</a:t>
            </a:r>
          </a:p>
          <a:p>
            <a:pPr marL="0" indent="0" algn="just" rtl="1">
              <a:buNone/>
            </a:pPr>
            <a:r>
              <a:rPr lang="fa-IR" sz="2400" dirty="0" smtClean="0">
                <a:latin typeface="Symbol"/>
                <a:cs typeface="B Nazanin" pitchFamily="2" charset="-78"/>
              </a:rPr>
              <a:t>مدیر </a:t>
            </a:r>
            <a:r>
              <a:rPr lang="fa-IR" sz="2400" dirty="0">
                <a:latin typeface="Symbol"/>
                <a:cs typeface="B Nazanin" pitchFamily="2" charset="-78"/>
              </a:rPr>
              <a:t>اجرایی سرشماری، مدیر گروه گسترش شبکه با همکاری و هماهنگی واحد آمار معاونت بهداشت و سایر گروه </a:t>
            </a:r>
            <a:r>
              <a:rPr lang="fa-IR" sz="2400" dirty="0" smtClean="0">
                <a:latin typeface="Symbol"/>
                <a:cs typeface="B Nazanin" pitchFamily="2" charset="-78"/>
              </a:rPr>
              <a:t>های </a:t>
            </a:r>
            <a:r>
              <a:rPr lang="fa-IR" sz="2400" dirty="0" smtClean="0">
                <a:cs typeface="B Nazanin" pitchFamily="2" charset="-78"/>
              </a:rPr>
              <a:t>کارشناسی </a:t>
            </a:r>
            <a:r>
              <a:rPr lang="fa-IR" sz="2400" dirty="0">
                <a:cs typeface="B Nazanin" pitchFamily="2" charset="-78"/>
              </a:rPr>
              <a:t>در صورت لزوم می باشد.</a:t>
            </a:r>
          </a:p>
          <a:p>
            <a:pPr marL="0" indent="0" algn="just" rtl="1">
              <a:buNone/>
            </a:pPr>
            <a:r>
              <a:rPr lang="fa-IR" sz="2400" dirty="0" smtClean="0">
                <a:latin typeface="Symbol"/>
                <a:cs typeface="B Nazanin" pitchFamily="2" charset="-78"/>
              </a:rPr>
              <a:t>مدیر </a:t>
            </a:r>
            <a:r>
              <a:rPr lang="fa-IR" sz="2400" dirty="0">
                <a:latin typeface="Symbol"/>
                <a:cs typeface="B Nazanin" pitchFamily="2" charset="-78"/>
              </a:rPr>
              <a:t>آمار و فن آوری اطلاعات دانشگاه به عنوان مسوول ابعاد مختلف فن آوری طرح ) سخت افزار ، نرم افزار و </a:t>
            </a:r>
            <a:r>
              <a:rPr lang="fa-IR" sz="2400" dirty="0" smtClean="0">
                <a:latin typeface="Symbol"/>
                <a:cs typeface="B Nazanin" pitchFamily="2" charset="-78"/>
              </a:rPr>
              <a:t>فرایندهای </a:t>
            </a:r>
            <a:r>
              <a:rPr lang="fa-IR" sz="2400" dirty="0" smtClean="0">
                <a:cs typeface="B Nazanin" pitchFamily="2" charset="-78"/>
              </a:rPr>
              <a:t>مورد </a:t>
            </a:r>
            <a:r>
              <a:rPr lang="fa-IR" sz="2400" dirty="0">
                <a:cs typeface="B Nazanin" pitchFamily="2" charset="-78"/>
              </a:rPr>
              <a:t>نیاز آموزشی و </a:t>
            </a:r>
            <a:r>
              <a:rPr lang="fa-IR" sz="2400" dirty="0" smtClean="0">
                <a:cs typeface="B Nazanin" pitchFamily="2" charset="-78"/>
              </a:rPr>
              <a:t>پشتیبانی(</a:t>
            </a:r>
            <a:r>
              <a:rPr lang="fa-IR" sz="2400" dirty="0" smtClean="0">
                <a:latin typeface="Symbol"/>
                <a:cs typeface="B Nazanin" pitchFamily="2" charset="-78"/>
              </a:rPr>
              <a:t>ناظران </a:t>
            </a:r>
            <a:r>
              <a:rPr lang="fa-IR" sz="2400" dirty="0">
                <a:latin typeface="Symbol"/>
                <a:cs typeface="B Nazanin" pitchFamily="2" charset="-78"/>
              </a:rPr>
              <a:t>طرح که عمدتا از بین مدیران گروه های معاونت بهداشتی و یا کارشناسان معاونت بهداشتی و مدیریت آمار </a:t>
            </a:r>
            <a:r>
              <a:rPr lang="fa-IR" sz="2400" dirty="0" smtClean="0">
                <a:latin typeface="Symbol"/>
                <a:cs typeface="B Nazanin" pitchFamily="2" charset="-78"/>
              </a:rPr>
              <a:t>و</a:t>
            </a:r>
            <a:r>
              <a:rPr lang="fa-IR" sz="2400" dirty="0" smtClean="0">
                <a:cs typeface="B Nazanin" pitchFamily="2" charset="-78"/>
              </a:rPr>
              <a:t>فنآوری </a:t>
            </a:r>
            <a:r>
              <a:rPr lang="fa-IR" sz="2400" dirty="0">
                <a:cs typeface="B Nazanin" pitchFamily="2" charset="-78"/>
              </a:rPr>
              <a:t>اطلاعات انتخاب خواهند شد.</a:t>
            </a:r>
          </a:p>
        </p:txBody>
      </p:sp>
    </p:spTree>
    <p:extLst>
      <p:ext uri="{BB962C8B-B14F-4D97-AF65-F5344CB8AC3E}">
        <p14:creationId xmlns:p14="http://schemas.microsoft.com/office/powerpoint/2010/main" val="30169717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76518" y="566670"/>
            <a:ext cx="11230378" cy="5610293"/>
          </a:xfrm>
        </p:spPr>
        <p:txBody>
          <a:bodyPr>
            <a:normAutofit/>
          </a:bodyPr>
          <a:lstStyle/>
          <a:p>
            <a:pPr marL="0" indent="0" algn="just" rtl="1">
              <a:buNone/>
            </a:pPr>
            <a:r>
              <a:rPr lang="fa-IR" sz="2800" b="1" dirty="0" smtClean="0">
                <a:latin typeface="B Nazanin,Bold"/>
                <a:cs typeface="B Nazanin" pitchFamily="2" charset="-78"/>
              </a:rPr>
              <a:t>ب ) نیروهای </a:t>
            </a:r>
            <a:r>
              <a:rPr lang="fa-IR" sz="2800" b="1" dirty="0">
                <a:latin typeface="B Nazanin,Bold"/>
                <a:cs typeface="B Nazanin" pitchFamily="2" charset="-78"/>
              </a:rPr>
              <a:t>تیم پرسشگر و جمع آوری داده ها:</a:t>
            </a:r>
          </a:p>
          <a:p>
            <a:pPr marL="0" indent="0" algn="just" rtl="1">
              <a:buNone/>
            </a:pPr>
            <a:r>
              <a:rPr lang="fa-IR" sz="2800" dirty="0">
                <a:cs typeface="B Nazanin" pitchFamily="2" charset="-78"/>
              </a:rPr>
              <a:t>تیم جمع آوری اطلاعات </a:t>
            </a:r>
            <a:r>
              <a:rPr lang="fa-IR" sz="2800" dirty="0" smtClean="0">
                <a:cs typeface="B Nazanin" pitchFamily="2" charset="-78"/>
              </a:rPr>
              <a:t>(پرسشگران</a:t>
            </a:r>
            <a:r>
              <a:rPr lang="fa-IR" sz="2800" dirty="0">
                <a:cs typeface="B Nazanin" pitchFamily="2" charset="-78"/>
              </a:rPr>
              <a:t>، </a:t>
            </a:r>
            <a:r>
              <a:rPr lang="fa-IR" sz="2800" dirty="0" smtClean="0">
                <a:cs typeface="B Nazanin" pitchFamily="2" charset="-78"/>
              </a:rPr>
              <a:t>بازبین) </a:t>
            </a:r>
            <a:r>
              <a:rPr lang="fa-IR" sz="2800" dirty="0">
                <a:cs typeface="B Nazanin" pitchFamily="2" charset="-78"/>
              </a:rPr>
              <a:t>می تواند از بین افراد زیر انتخاب گردد:</a:t>
            </a:r>
          </a:p>
          <a:p>
            <a:pPr marL="0" indent="0" algn="just" rtl="1">
              <a:buNone/>
            </a:pPr>
            <a:r>
              <a:rPr lang="fa-IR" sz="2800" dirty="0" smtClean="0">
                <a:cs typeface="B Nazanin" pitchFamily="2" charset="-78"/>
              </a:rPr>
              <a:t>-در </a:t>
            </a:r>
            <a:r>
              <a:rPr lang="fa-IR" sz="2800" dirty="0">
                <a:cs typeface="B Nazanin" pitchFamily="2" charset="-78"/>
              </a:rPr>
              <a:t>مناطق روستایی و شهر های کمتر از </a:t>
            </a:r>
            <a:r>
              <a:rPr lang="fa-IR" sz="2800" dirty="0" smtClean="0">
                <a:cs typeface="B Nazanin" pitchFamily="2" charset="-78"/>
              </a:rPr>
              <a:t>20 </a:t>
            </a:r>
            <a:r>
              <a:rPr lang="fa-IR" sz="2800" dirty="0">
                <a:cs typeface="B Nazanin" pitchFamily="2" charset="-78"/>
              </a:rPr>
              <a:t>هزار نفر تیم متمرکز از کارکنان تیم سلامت شامل بهورزان خانه </a:t>
            </a:r>
            <a:r>
              <a:rPr lang="fa-IR" sz="2800" dirty="0" smtClean="0">
                <a:cs typeface="B Nazanin" pitchFamily="2" charset="-78"/>
              </a:rPr>
              <a:t>های بهداشت (به </a:t>
            </a:r>
            <a:r>
              <a:rPr lang="fa-IR" sz="2800" dirty="0">
                <a:cs typeface="B Nazanin" pitchFamily="2" charset="-78"/>
              </a:rPr>
              <a:t>عنوان </a:t>
            </a:r>
            <a:r>
              <a:rPr lang="fa-IR" sz="2800" dirty="0" smtClean="0">
                <a:cs typeface="B Nazanin" pitchFamily="2" charset="-78"/>
              </a:rPr>
              <a:t>پرسشگر) </a:t>
            </a:r>
            <a:r>
              <a:rPr lang="fa-IR" sz="2800" dirty="0">
                <a:cs typeface="B Nazanin" pitchFamily="2" charset="-78"/>
              </a:rPr>
              <a:t>و کاردان ها ، کارشناسان و پزشک تیم سلامت </a:t>
            </a:r>
            <a:r>
              <a:rPr lang="fa-IR" sz="2800" dirty="0" smtClean="0">
                <a:cs typeface="B Nazanin" pitchFamily="2" charset="-78"/>
              </a:rPr>
              <a:t>( </a:t>
            </a:r>
            <a:r>
              <a:rPr lang="fa-IR" sz="2800" dirty="0">
                <a:cs typeface="B Nazanin" pitchFamily="2" charset="-78"/>
              </a:rPr>
              <a:t>به عنوان بازبین و </a:t>
            </a:r>
            <a:r>
              <a:rPr lang="fa-IR" sz="2800" dirty="0" smtClean="0">
                <a:cs typeface="B Nazanin" pitchFamily="2" charset="-78"/>
              </a:rPr>
              <a:t>ناظر)</a:t>
            </a:r>
          </a:p>
          <a:p>
            <a:pPr marL="0" indent="0" algn="just" rtl="1">
              <a:buNone/>
            </a:pPr>
            <a:r>
              <a:rPr lang="fa-IR" sz="2800" b="1" dirty="0">
                <a:latin typeface="B Nazanin,Bold"/>
                <a:cs typeface="B Nazanin" pitchFamily="2" charset="-78"/>
              </a:rPr>
              <a:t>توجه</a:t>
            </a:r>
            <a:r>
              <a:rPr lang="fa-IR" sz="2800" dirty="0">
                <a:latin typeface="B Nazanin,Bold"/>
                <a:cs typeface="B Nazanin" pitchFamily="2" charset="-78"/>
              </a:rPr>
              <a:t>: به منظور رعایت ضوابط تضمین کیفیت سرشماری و با توجه به ساختار سرشماری برای هر دانشگاه، یک ناظر ستادی در </a:t>
            </a:r>
            <a:r>
              <a:rPr lang="fa-IR" sz="2800" dirty="0" smtClean="0">
                <a:latin typeface="B Nazanin,Bold"/>
                <a:cs typeface="B Nazanin" pitchFamily="2" charset="-78"/>
              </a:rPr>
              <a:t>نظر</a:t>
            </a:r>
            <a:r>
              <a:rPr lang="fa-IR" sz="2800" dirty="0" smtClean="0">
                <a:cs typeface="B Nazanin" pitchFamily="2" charset="-78"/>
              </a:rPr>
              <a:t>گرفته </a:t>
            </a:r>
            <a:r>
              <a:rPr lang="fa-IR" sz="2800" dirty="0">
                <a:cs typeface="B Nazanin" pitchFamily="2" charset="-78"/>
              </a:rPr>
              <a:t>شده است که اسامی ناظران هر دانشگاه متعاقبا اعلام خواهد شد. ناظران ستادی در جلسات متعددی با اجزا و مراحل </a:t>
            </a:r>
            <a:r>
              <a:rPr lang="fa-IR" sz="2800" dirty="0" smtClean="0">
                <a:cs typeface="B Nazanin" pitchFamily="2" charset="-78"/>
              </a:rPr>
              <a:t>مختلف سرشماری </a:t>
            </a:r>
            <a:r>
              <a:rPr lang="fa-IR" sz="2800" dirty="0">
                <a:cs typeface="B Nazanin" pitchFamily="2" charset="-78"/>
              </a:rPr>
              <a:t>آشنا شده اند. بنابراین ناظران ستادی ضمن انجام نظارت های مورد نیاز، رابطینی هستند بین ستاد های اجرایی و </a:t>
            </a:r>
            <a:r>
              <a:rPr lang="fa-IR" sz="2800" dirty="0" smtClean="0">
                <a:cs typeface="B Nazanin" pitchFamily="2" charset="-78"/>
              </a:rPr>
              <a:t>ستادمرکزی </a:t>
            </a:r>
            <a:r>
              <a:rPr lang="fa-IR" sz="2800" dirty="0">
                <a:cs typeface="B Nazanin" pitchFamily="2" charset="-78"/>
              </a:rPr>
              <a:t>. توصیه می شود در زمان های مهم سرشماری مثل برگزاری کارگاه های آموزشی، مرحله جمع آوری و ورود اطلاعات، </a:t>
            </a:r>
            <a:r>
              <a:rPr lang="fa-IR" sz="2800" dirty="0" smtClean="0">
                <a:cs typeface="B Nazanin" pitchFamily="2" charset="-78"/>
              </a:rPr>
              <a:t>ناظران ستادی </a:t>
            </a:r>
            <a:r>
              <a:rPr lang="fa-IR" sz="2800" dirty="0">
                <a:cs typeface="B Nazanin" pitchFamily="2" charset="-78"/>
              </a:rPr>
              <a:t>در دانشگاه های مربوطه حضور داشته باشند.</a:t>
            </a:r>
          </a:p>
        </p:txBody>
      </p:sp>
    </p:spTree>
    <p:extLst>
      <p:ext uri="{BB962C8B-B14F-4D97-AF65-F5344CB8AC3E}">
        <p14:creationId xmlns:p14="http://schemas.microsoft.com/office/powerpoint/2010/main" val="1711192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51079" y="528033"/>
            <a:ext cx="10515600" cy="5700445"/>
          </a:xfrm>
        </p:spPr>
        <p:txBody>
          <a:bodyPr>
            <a:normAutofit/>
          </a:bodyPr>
          <a:lstStyle/>
          <a:p>
            <a:pPr marL="0" indent="0" algn="just" rtl="1">
              <a:buNone/>
            </a:pPr>
            <a:r>
              <a:rPr lang="fa-IR" sz="3200" b="1" dirty="0" smtClean="0">
                <a:latin typeface="B Nazanin,Bold"/>
                <a:cs typeface="B Nazanin" pitchFamily="2" charset="-78"/>
              </a:rPr>
              <a:t>4-تبلیغات</a:t>
            </a:r>
            <a:r>
              <a:rPr lang="fa-IR" sz="3200" b="1" dirty="0">
                <a:latin typeface="B Nazanin,Bold"/>
                <a:cs typeface="B Nazanin" pitchFamily="2" charset="-78"/>
              </a:rPr>
              <a:t>، اطلاع رسانی و جلب همکاری های بین </a:t>
            </a:r>
            <a:r>
              <a:rPr lang="fa-IR" sz="3200" b="1" dirty="0" smtClean="0">
                <a:latin typeface="B Nazanin,Bold"/>
                <a:cs typeface="B Nazanin" pitchFamily="2" charset="-78"/>
              </a:rPr>
              <a:t>بخشی</a:t>
            </a:r>
          </a:p>
          <a:p>
            <a:pPr marL="0" indent="0" algn="just" rtl="1">
              <a:buNone/>
            </a:pPr>
            <a:r>
              <a:rPr lang="fa-IR" sz="3200" b="1" dirty="0" smtClean="0">
                <a:latin typeface="B Nazanin,Bold"/>
                <a:cs typeface="B Nazanin" pitchFamily="2" charset="-78"/>
              </a:rPr>
              <a:t>5-برگزاری </a:t>
            </a:r>
            <a:r>
              <a:rPr lang="fa-IR" sz="3200" b="1" dirty="0">
                <a:latin typeface="B Nazanin,Bold"/>
                <a:cs typeface="B Nazanin" pitchFamily="2" charset="-78"/>
              </a:rPr>
              <a:t>جلسات </a:t>
            </a:r>
            <a:r>
              <a:rPr lang="fa-IR" sz="3200" b="1" dirty="0" smtClean="0">
                <a:latin typeface="B Nazanin,Bold"/>
                <a:cs typeface="B Nazanin" pitchFamily="2" charset="-78"/>
              </a:rPr>
              <a:t>آموزشی</a:t>
            </a:r>
            <a:r>
              <a:rPr lang="fa-IR" sz="3200" dirty="0" smtClean="0">
                <a:cs typeface="B Nazanin" pitchFamily="2" charset="-78"/>
              </a:rPr>
              <a:t>:</a:t>
            </a:r>
          </a:p>
          <a:p>
            <a:pPr marL="0" indent="0" algn="just" rtl="1">
              <a:buNone/>
            </a:pPr>
            <a:r>
              <a:rPr lang="fa-IR" dirty="0">
                <a:cs typeface="B Nazanin" pitchFamily="2" charset="-78"/>
              </a:rPr>
              <a:t>یکی از مهم ترین مراحل اجرایی و وظایف ستاد اجرایی سرشماری در دانشگاه، برگزاری کارگاه آموزشی است. بنابر این، </a:t>
            </a:r>
            <a:r>
              <a:rPr lang="fa-IR" dirty="0" smtClean="0">
                <a:latin typeface="B Nazanin,Bold"/>
                <a:cs typeface="B Nazanin" pitchFamily="2" charset="-78"/>
              </a:rPr>
              <a:t>ازآنجایی </a:t>
            </a:r>
            <a:r>
              <a:rPr lang="fa-IR" dirty="0">
                <a:latin typeface="B Nazanin,Bold"/>
                <a:cs typeface="B Nazanin" pitchFamily="2" charset="-78"/>
              </a:rPr>
              <a:t>که هیچ اقدامی نمیتواند جایگزین یك آموزش خوب باشد، در این سرشماری برای اجرای آموزش در </a:t>
            </a:r>
            <a:r>
              <a:rPr lang="fa-IR" dirty="0" smtClean="0">
                <a:latin typeface="B Nazanin,Bold"/>
                <a:cs typeface="B Nazanin" pitchFamily="2" charset="-78"/>
              </a:rPr>
              <a:t>سطح </a:t>
            </a:r>
            <a:r>
              <a:rPr lang="fa-IR" dirty="0" smtClean="0">
                <a:cs typeface="B Nazanin" pitchFamily="2" charset="-78"/>
              </a:rPr>
              <a:t>دانشگاه</a:t>
            </a:r>
            <a:r>
              <a:rPr lang="fa-IR" dirty="0">
                <a:cs typeface="B Nazanin" pitchFamily="2" charset="-78"/>
              </a:rPr>
              <a:t>،. لازم است کارگاه های آموزشی بر اساس استاندارد های مورد نیاز برگزارشود. همچنین ضروری است اطلاعات </a:t>
            </a:r>
            <a:r>
              <a:rPr lang="fa-IR" dirty="0" smtClean="0">
                <a:cs typeface="B Nazanin" pitchFamily="2" charset="-78"/>
              </a:rPr>
              <a:t>کارگاههای </a:t>
            </a:r>
            <a:r>
              <a:rPr lang="fa-IR" dirty="0">
                <a:cs typeface="B Nazanin" pitchFamily="2" charset="-78"/>
              </a:rPr>
              <a:t>برگزارشده شامل:</a:t>
            </a:r>
          </a:p>
          <a:p>
            <a:pPr marL="0" indent="0" algn="just" rtl="1">
              <a:buNone/>
            </a:pPr>
            <a:r>
              <a:rPr lang="fa-IR" dirty="0" smtClean="0">
                <a:latin typeface="Courier New"/>
                <a:cs typeface="B Nazanin" pitchFamily="2" charset="-78"/>
              </a:rPr>
              <a:t>مشخصات </a:t>
            </a:r>
            <a:r>
              <a:rPr lang="fa-IR" dirty="0">
                <a:latin typeface="Courier New"/>
                <a:cs typeface="B Nazanin" pitchFamily="2" charset="-78"/>
              </a:rPr>
              <a:t>و تعداد افراد شرکت </a:t>
            </a:r>
            <a:r>
              <a:rPr lang="fa-IR" dirty="0" smtClean="0">
                <a:latin typeface="Courier New"/>
                <a:cs typeface="B Nazanin" pitchFamily="2" charset="-78"/>
              </a:rPr>
              <a:t>کننده</a:t>
            </a:r>
          </a:p>
          <a:p>
            <a:pPr marL="0" indent="0" algn="just" rtl="1">
              <a:buNone/>
            </a:pPr>
            <a:r>
              <a:rPr lang="en-US" dirty="0" smtClean="0">
                <a:latin typeface="Courier New"/>
                <a:cs typeface="B Nazanin" pitchFamily="2" charset="-78"/>
              </a:rPr>
              <a:t> </a:t>
            </a:r>
            <a:r>
              <a:rPr lang="fa-IR" dirty="0">
                <a:latin typeface="Courier New"/>
                <a:cs typeface="B Nazanin" pitchFamily="2" charset="-78"/>
              </a:rPr>
              <a:t>برنامه زمانی کارگاه </a:t>
            </a:r>
            <a:r>
              <a:rPr lang="fa-IR" dirty="0" smtClean="0">
                <a:latin typeface="Courier New"/>
                <a:cs typeface="B Nazanin" pitchFamily="2" charset="-78"/>
              </a:rPr>
              <a:t>ها</a:t>
            </a:r>
            <a:endParaRPr lang="en-US" dirty="0">
              <a:latin typeface="Courier New"/>
              <a:cs typeface="B Nazanin" pitchFamily="2" charset="-78"/>
            </a:endParaRPr>
          </a:p>
          <a:p>
            <a:pPr marL="0" indent="0" algn="just" rtl="1">
              <a:buNone/>
            </a:pPr>
            <a:r>
              <a:rPr lang="fa-IR" dirty="0" smtClean="0">
                <a:latin typeface="Courier New"/>
                <a:cs typeface="B Nazanin" pitchFamily="2" charset="-78"/>
              </a:rPr>
              <a:t>  محل </a:t>
            </a:r>
            <a:r>
              <a:rPr lang="fa-IR" dirty="0">
                <a:latin typeface="Courier New"/>
                <a:cs typeface="B Nazanin" pitchFamily="2" charset="-78"/>
              </a:rPr>
              <a:t>برگزاری</a:t>
            </a:r>
          </a:p>
          <a:p>
            <a:pPr marL="0" indent="0" algn="just" rtl="1">
              <a:buNone/>
            </a:pPr>
            <a:r>
              <a:rPr lang="en-US" dirty="0" smtClean="0">
                <a:latin typeface="Courier New"/>
                <a:cs typeface="B Nazanin" pitchFamily="2" charset="-78"/>
              </a:rPr>
              <a:t> </a:t>
            </a:r>
            <a:r>
              <a:rPr lang="fa-IR" dirty="0" smtClean="0">
                <a:latin typeface="Courier New"/>
                <a:cs typeface="B Nazanin" pitchFamily="2" charset="-78"/>
              </a:rPr>
              <a:t>مدرسین </a:t>
            </a:r>
            <a:r>
              <a:rPr lang="fa-IR" dirty="0" smtClean="0">
                <a:cs typeface="B Nazanin" pitchFamily="2" charset="-78"/>
              </a:rPr>
              <a:t>به </a:t>
            </a:r>
            <a:r>
              <a:rPr lang="fa-IR" dirty="0">
                <a:cs typeface="B Nazanin" pitchFamily="2" charset="-78"/>
              </a:rPr>
              <a:t>ستاد مرکزی </a:t>
            </a:r>
            <a:r>
              <a:rPr lang="fa-IR" dirty="0" smtClean="0">
                <a:cs typeface="B Nazanin" pitchFamily="2" charset="-78"/>
              </a:rPr>
              <a:t>سرشماری(مرکز </a:t>
            </a:r>
            <a:r>
              <a:rPr lang="fa-IR" dirty="0">
                <a:cs typeface="B Nazanin" pitchFamily="2" charset="-78"/>
              </a:rPr>
              <a:t>مدیریت </a:t>
            </a:r>
            <a:r>
              <a:rPr lang="fa-IR" dirty="0" smtClean="0">
                <a:cs typeface="B Nazanin" pitchFamily="2" charset="-78"/>
              </a:rPr>
              <a:t>شبکه) </a:t>
            </a:r>
            <a:r>
              <a:rPr lang="fa-IR" dirty="0">
                <a:cs typeface="B Nazanin" pitchFamily="2" charset="-78"/>
              </a:rPr>
              <a:t>ارسال شود.</a:t>
            </a:r>
            <a:endParaRPr lang="fa-IR" b="1" dirty="0" smtClean="0">
              <a:latin typeface="B Nazanin,Bold"/>
              <a:cs typeface="B Nazanin" pitchFamily="2" charset="-78"/>
            </a:endParaRPr>
          </a:p>
        </p:txBody>
      </p:sp>
    </p:spTree>
    <p:extLst>
      <p:ext uri="{BB962C8B-B14F-4D97-AF65-F5344CB8AC3E}">
        <p14:creationId xmlns:p14="http://schemas.microsoft.com/office/powerpoint/2010/main" val="26090124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360</TotalTime>
  <Words>1689</Words>
  <Application>Microsoft Office PowerPoint</Application>
  <PresentationFormat>Custom</PresentationFormat>
  <Paragraphs>79</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Oriel</vt:lpstr>
      <vt:lpstr>طرح سرشماری الکترونیک مناطق روستایی و شهر های زیر 20 هزار نفر سال 94</vt:lpstr>
      <vt:lpstr>PowerPoint Presentation</vt:lpstr>
      <vt:lpstr>PowerPoint Presentation</vt:lpstr>
      <vt:lpstr>PowerPoint Presentation</vt:lpstr>
      <vt:lpstr>تعریف سرشماری</vt:lpstr>
      <vt:lpstr>سرشماری بهورزان </vt:lpstr>
      <vt:lpstr>گام های اجرایی سرشماری</vt:lpstr>
      <vt:lpstr>PowerPoint Presentation</vt:lpstr>
      <vt:lpstr>PowerPoint Presentation</vt:lpstr>
      <vt:lpstr>PowerPoint Presentation</vt:lpstr>
      <vt:lpstr>PowerPoint Presentation</vt:lpstr>
      <vt:lpstr>PowerPoint Presentation</vt:lpstr>
      <vt:lpstr>PowerPoint Presentation</vt:lpstr>
      <vt:lpstr>مصوبات صورتجلسه ستاد اجرایی سرشماری سال 94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 تشکر </vt:lpstr>
    </vt:vector>
  </TitlesOfParts>
  <Company>health.gov.ir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Amirzad Pakzadeh</dc:creator>
  <cp:lastModifiedBy>miss.afsharnia</cp:lastModifiedBy>
  <cp:revision>65</cp:revision>
  <dcterms:created xsi:type="dcterms:W3CDTF">2015-01-17T18:30:16Z</dcterms:created>
  <dcterms:modified xsi:type="dcterms:W3CDTF">2015-02-10T05:32:31Z</dcterms:modified>
</cp:coreProperties>
</file>